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9.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82"/>
  </p:notesMasterIdLst>
  <p:sldIdLst>
    <p:sldId id="256" r:id="rId2"/>
    <p:sldId id="260" r:id="rId3"/>
    <p:sldId id="294" r:id="rId4"/>
    <p:sldId id="295" r:id="rId5"/>
    <p:sldId id="296" r:id="rId6"/>
    <p:sldId id="258" r:id="rId7"/>
    <p:sldId id="262" r:id="rId8"/>
    <p:sldId id="298" r:id="rId9"/>
    <p:sldId id="264" r:id="rId10"/>
    <p:sldId id="265" r:id="rId11"/>
    <p:sldId id="299" r:id="rId12"/>
    <p:sldId id="267" r:id="rId13"/>
    <p:sldId id="268" r:id="rId14"/>
    <p:sldId id="269" r:id="rId15"/>
    <p:sldId id="270" r:id="rId16"/>
    <p:sldId id="257" r:id="rId17"/>
    <p:sldId id="261" r:id="rId18"/>
    <p:sldId id="271" r:id="rId19"/>
    <p:sldId id="272" r:id="rId20"/>
    <p:sldId id="273" r:id="rId21"/>
    <p:sldId id="274" r:id="rId22"/>
    <p:sldId id="300" r:id="rId23"/>
    <p:sldId id="301" r:id="rId24"/>
    <p:sldId id="302" r:id="rId25"/>
    <p:sldId id="259" r:id="rId26"/>
    <p:sldId id="297" r:id="rId27"/>
    <p:sldId id="303" r:id="rId28"/>
    <p:sldId id="304" r:id="rId29"/>
    <p:sldId id="305" r:id="rId30"/>
    <p:sldId id="306" r:id="rId31"/>
    <p:sldId id="307" r:id="rId32"/>
    <p:sldId id="308" r:id="rId33"/>
    <p:sldId id="309" r:id="rId34"/>
    <p:sldId id="310" r:id="rId35"/>
    <p:sldId id="263" r:id="rId36"/>
    <p:sldId id="276" r:id="rId37"/>
    <p:sldId id="277" r:id="rId38"/>
    <p:sldId id="278" r:id="rId39"/>
    <p:sldId id="311" r:id="rId40"/>
    <p:sldId id="312" r:id="rId41"/>
    <p:sldId id="314" r:id="rId42"/>
    <p:sldId id="322" r:id="rId43"/>
    <p:sldId id="333" r:id="rId44"/>
    <p:sldId id="323" r:id="rId45"/>
    <p:sldId id="334" r:id="rId46"/>
    <p:sldId id="324" r:id="rId47"/>
    <p:sldId id="335" r:id="rId48"/>
    <p:sldId id="326" r:id="rId49"/>
    <p:sldId id="327" r:id="rId50"/>
    <p:sldId id="328" r:id="rId51"/>
    <p:sldId id="329" r:id="rId52"/>
    <p:sldId id="325" r:id="rId53"/>
    <p:sldId id="332" r:id="rId54"/>
    <p:sldId id="330" r:id="rId55"/>
    <p:sldId id="331" r:id="rId56"/>
    <p:sldId id="313" r:id="rId57"/>
    <p:sldId id="315" r:id="rId58"/>
    <p:sldId id="279" r:id="rId59"/>
    <p:sldId id="321" r:id="rId60"/>
    <p:sldId id="316" r:id="rId61"/>
    <p:sldId id="317" r:id="rId62"/>
    <p:sldId id="318" r:id="rId63"/>
    <p:sldId id="280" r:id="rId64"/>
    <p:sldId id="275" r:id="rId65"/>
    <p:sldId id="288" r:id="rId66"/>
    <p:sldId id="281" r:id="rId67"/>
    <p:sldId id="282" r:id="rId68"/>
    <p:sldId id="283" r:id="rId69"/>
    <p:sldId id="284" r:id="rId70"/>
    <p:sldId id="285" r:id="rId71"/>
    <p:sldId id="286" r:id="rId72"/>
    <p:sldId id="287" r:id="rId73"/>
    <p:sldId id="290" r:id="rId74"/>
    <p:sldId id="291" r:id="rId75"/>
    <p:sldId id="292" r:id="rId76"/>
    <p:sldId id="289" r:id="rId77"/>
    <p:sldId id="293" r:id="rId78"/>
    <p:sldId id="319" r:id="rId79"/>
    <p:sldId id="320" r:id="rId80"/>
    <p:sldId id="266" r:id="rId8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notesMaster" Target="notesMasters/notesMaster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5A1033-81D6-4995-83BA-F199CDF464D5}" type="datetimeFigureOut">
              <a:rPr lang="ru-RU" smtClean="0"/>
              <a:pPr/>
              <a:t>22.04.2015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4BE328-DC06-4B36-84E1-092718C7772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A29E9A77-63AA-4E3C-AB94-2AA824EAA9B1}" type="slidenum">
              <a:rPr lang="ru-RU" sz="1200"/>
              <a:pPr algn="r"/>
              <a:t>53</a:t>
            </a:fld>
            <a:endParaRPr lang="ru-RU" sz="1200"/>
          </a:p>
        </p:txBody>
      </p:sp>
      <p:sp>
        <p:nvSpPr>
          <p:cNvPr id="38915" name="Rectangle 2"/>
          <p:cNvSpPr>
            <a:spLocks noRo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ru-RU" smtClean="0"/>
              <a:t>лания,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Образ слайда 1"/>
          <p:cNvSpPr>
            <a:spLocks noGrp="1" noRot="1" noChangeAspect="1" noTextEdit="1"/>
          </p:cNvSpPr>
          <p:nvPr>
            <p:ph type="sldImg"/>
          </p:nvPr>
        </p:nvSpPr>
        <p:spPr bwMode="auto">
          <a:noFill/>
          <a:ln>
            <a:solidFill>
              <a:srgbClr val="000000"/>
            </a:solidFill>
            <a:miter lim="800000"/>
            <a:headEnd/>
            <a:tailEnd/>
          </a:ln>
        </p:spPr>
      </p:sp>
      <p:sp>
        <p:nvSpPr>
          <p:cNvPr id="921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9220" name="Номер слайда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4A2E72D9-2793-4AD2-AC4C-63458539F1EA}" type="slidenum">
              <a:rPr lang="ru-RU" altLang="ru-RU" smtClean="0"/>
              <a:pPr/>
              <a:t>74</a:t>
            </a:fld>
            <a:endParaRPr lang="ru-RU"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D82F0954-1EE2-4263-8B66-B05108561692}"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82F0954-1EE2-4263-8B66-B0510856169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82F0954-1EE2-4263-8B66-B0510856169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82F0954-1EE2-4263-8B66-B0510856169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D82F0954-1EE2-4263-8B66-B05108561692}"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82F0954-1EE2-4263-8B66-B0510856169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D82F0954-1EE2-4263-8B66-B0510856169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D82F0954-1EE2-4263-8B66-B0510856169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D82F0954-1EE2-4263-8B66-B05108561692}"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82F0954-1EE2-4263-8B66-B0510856169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EA934746-5EF4-4499-B7ED-222973BF4B0D}" type="datetimeFigureOut">
              <a:rPr lang="ru-RU" smtClean="0"/>
              <a:pPr/>
              <a:t>22.04.2015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D82F0954-1EE2-4263-8B66-B05108561692}"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EA934746-5EF4-4499-B7ED-222973BF4B0D}" type="datetimeFigureOut">
              <a:rPr lang="ru-RU" smtClean="0"/>
              <a:pPr/>
              <a:t>22.04.2015</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82F0954-1EE2-4263-8B66-B05108561692}"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87624" y="2276872"/>
            <a:ext cx="7406640" cy="1472184"/>
          </a:xfrm>
        </p:spPr>
        <p:txBody>
          <a:bodyPr>
            <a:normAutofit fontScale="90000"/>
          </a:bodyPr>
          <a:lstStyle/>
          <a:p>
            <a:pPr algn="ctr"/>
            <a:r>
              <a:rPr lang="ru-RU" dirty="0" smtClean="0"/>
              <a:t>Инклюзивное образование                            в условиях обычной образовательной организации</a:t>
            </a:r>
            <a:endParaRPr lang="ru-RU" dirty="0"/>
          </a:p>
        </p:txBody>
      </p:sp>
      <p:sp>
        <p:nvSpPr>
          <p:cNvPr id="3" name="Подзаголовок 2"/>
          <p:cNvSpPr>
            <a:spLocks noGrp="1"/>
          </p:cNvSpPr>
          <p:nvPr>
            <p:ph type="subTitle" idx="1"/>
          </p:nvPr>
        </p:nvSpPr>
        <p:spPr>
          <a:xfrm>
            <a:off x="1115616" y="4797152"/>
            <a:ext cx="7406640" cy="1752600"/>
          </a:xfrm>
        </p:spPr>
        <p:txBody>
          <a:bodyPr>
            <a:normAutofit lnSpcReduction="10000"/>
          </a:bodyPr>
          <a:lstStyle/>
          <a:p>
            <a:pPr algn="ctr"/>
            <a:r>
              <a:rPr lang="ru-RU" sz="3000" dirty="0" smtClean="0">
                <a:solidFill>
                  <a:srgbClr val="002060"/>
                </a:solidFill>
                <a:latin typeface="Monotype Corsiva" pitchFamily="66" charset="0"/>
              </a:rPr>
              <a:t>Герасимова В.В., кандидат психологических наук, старший преподаватель кафедры                                           общей и коррекционной (специальной) психологии ГАОУ  ДПО ИРО РТ</a:t>
            </a:r>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476672"/>
            <a:ext cx="7498080" cy="5771728"/>
          </a:xfrm>
        </p:spPr>
        <p:txBody>
          <a:bodyPr>
            <a:normAutofit fontScale="92500" lnSpcReduction="10000"/>
          </a:bodyPr>
          <a:lstStyle/>
          <a:p>
            <a:pPr algn="ctr">
              <a:buNone/>
            </a:pPr>
            <a:r>
              <a:rPr lang="ru-RU" b="1" dirty="0" smtClean="0">
                <a:solidFill>
                  <a:srgbClr val="C00000"/>
                </a:solidFill>
              </a:rPr>
              <a:t>Развитие инклюзивного образования                не предполагает отказа от сложившейся системы специального образования. </a:t>
            </a:r>
          </a:p>
          <a:p>
            <a:endParaRPr lang="ru-RU" dirty="0" smtClean="0"/>
          </a:p>
          <a:p>
            <a:pPr algn="just">
              <a:buNone/>
            </a:pPr>
            <a:r>
              <a:rPr lang="ru-RU" dirty="0" smtClean="0"/>
              <a:t>    </a:t>
            </a:r>
            <a:r>
              <a:rPr lang="ru-RU" dirty="0" smtClean="0">
                <a:solidFill>
                  <a:srgbClr val="002060"/>
                </a:solidFill>
              </a:rPr>
              <a:t>Речь идет о поиске путей развития новой школы таким образом, чтобы дети с ограниченными возможностями здоровья, инвалидностью смогли реализовать свое право обучаться по месту жительства, наравне со своими сверстниками, в условиях, которые учитывают их особые образовательные потребности.</a:t>
            </a:r>
            <a:endParaRPr lang="ru-RU" dirty="0">
              <a:solidFill>
                <a:srgbClr val="00206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t>критерии, предъявляемые к государственной системе образования</a:t>
            </a:r>
            <a:endParaRPr lang="ru-RU" sz="2800" b="1" dirty="0"/>
          </a:p>
        </p:txBody>
      </p:sp>
      <p:sp>
        <p:nvSpPr>
          <p:cNvPr id="3" name="Содержимое 2"/>
          <p:cNvSpPr>
            <a:spLocks noGrp="1"/>
          </p:cNvSpPr>
          <p:nvPr>
            <p:ph idx="1"/>
          </p:nvPr>
        </p:nvSpPr>
        <p:spPr>
          <a:xfrm>
            <a:off x="1187624" y="1447800"/>
            <a:ext cx="7746064" cy="5077544"/>
          </a:xfrm>
        </p:spPr>
        <p:txBody>
          <a:bodyPr>
            <a:normAutofit fontScale="70000" lnSpcReduction="20000"/>
          </a:bodyPr>
          <a:lstStyle/>
          <a:p>
            <a:r>
              <a:rPr lang="ru-RU" dirty="0" smtClean="0"/>
              <a:t>- </a:t>
            </a:r>
            <a:r>
              <a:rPr lang="ru-RU" b="1" dirty="0" err="1" smtClean="0"/>
              <a:t>индивидуализированности</a:t>
            </a:r>
            <a:r>
              <a:rPr lang="ru-RU" dirty="0" smtClean="0"/>
              <a:t> – учет предполагаемых и согласованных потребностей каждого учащегося и направленность на достижение четко определенных целей обучения и краткосрочных задач, которые регулярно рассматриваются и при необходимости пересматриваются;</a:t>
            </a:r>
          </a:p>
          <a:p>
            <a:r>
              <a:rPr lang="ru-RU" dirty="0" smtClean="0"/>
              <a:t>- </a:t>
            </a:r>
            <a:r>
              <a:rPr lang="ru-RU" b="1" dirty="0" smtClean="0"/>
              <a:t>доступности </a:t>
            </a:r>
            <a:r>
              <a:rPr lang="ru-RU" dirty="0" smtClean="0"/>
              <a:t>– образовательная организация должна находиться на небольшом расстоянии от дома или места жительства учащегося, за исключением особых случаев, когда потребности учащегося невозможно обеспечить в таких заведениях;</a:t>
            </a:r>
          </a:p>
          <a:p>
            <a:r>
              <a:rPr lang="ru-RU" dirty="0" smtClean="0"/>
              <a:t>- </a:t>
            </a:r>
            <a:r>
              <a:rPr lang="ru-RU" b="1" dirty="0" smtClean="0"/>
              <a:t>система должна быть всеобъемлющей </a:t>
            </a:r>
            <a:r>
              <a:rPr lang="ru-RU" dirty="0" smtClean="0"/>
              <a:t>– то есть, должна обслуживать всех лиц с особыми потребностями независимо от возраста и степени инвалидности, чтобы ни один ребенок школьного возраста не был лишен возможностей для получения образования вследствие его степени инвалидности или получал образование значительно хуже того, которое получают другие учащиеся.</a:t>
            </a:r>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normAutofit/>
          </a:bodyPr>
          <a:lstStyle/>
          <a:p>
            <a:pPr algn="ctr"/>
            <a:r>
              <a:rPr lang="ru-RU" sz="2400" b="1" dirty="0" smtClean="0">
                <a:solidFill>
                  <a:srgbClr val="C00000"/>
                </a:solidFill>
              </a:rPr>
              <a:t>Медицинской модель  ОВЗ</a:t>
            </a:r>
            <a:endParaRPr lang="ru-RU" sz="2400" b="1" dirty="0">
              <a:solidFill>
                <a:srgbClr val="C00000"/>
              </a:solidFill>
            </a:endParaRPr>
          </a:p>
        </p:txBody>
      </p:sp>
      <p:sp>
        <p:nvSpPr>
          <p:cNvPr id="4" name="Текст 3"/>
          <p:cNvSpPr>
            <a:spLocks noGrp="1"/>
          </p:cNvSpPr>
          <p:nvPr>
            <p:ph type="body" sz="half" idx="3"/>
          </p:nvPr>
        </p:nvSpPr>
        <p:spPr/>
        <p:txBody>
          <a:bodyPr>
            <a:normAutofit/>
          </a:bodyPr>
          <a:lstStyle/>
          <a:p>
            <a:pPr algn="ctr"/>
            <a:r>
              <a:rPr lang="ru-RU" sz="2400" b="1" dirty="0" smtClean="0">
                <a:solidFill>
                  <a:srgbClr val="C00000"/>
                </a:solidFill>
              </a:rPr>
              <a:t>Социальная модель ОВЗ</a:t>
            </a:r>
            <a:endParaRPr lang="ru-RU" sz="2400" b="1" dirty="0">
              <a:solidFill>
                <a:srgbClr val="C00000"/>
              </a:solidFill>
            </a:endParaRPr>
          </a:p>
        </p:txBody>
      </p:sp>
      <p:sp>
        <p:nvSpPr>
          <p:cNvPr id="5" name="Содержимое 4"/>
          <p:cNvSpPr>
            <a:spLocks noGrp="1"/>
          </p:cNvSpPr>
          <p:nvPr>
            <p:ph sz="quarter" idx="2"/>
          </p:nvPr>
        </p:nvSpPr>
        <p:spPr/>
        <p:txBody>
          <a:bodyPr/>
          <a:lstStyle/>
          <a:p>
            <a:pPr>
              <a:buNone/>
            </a:pPr>
            <a:r>
              <a:rPr lang="ru-RU" dirty="0" smtClean="0"/>
              <a:t>    </a:t>
            </a:r>
            <a:r>
              <a:rPr lang="ru-RU" dirty="0" smtClean="0">
                <a:solidFill>
                  <a:srgbClr val="002060"/>
                </a:solidFill>
              </a:rPr>
              <a:t>инвалидность определяется  как нарушение здоровья и ограничивает поддержку людей с инвалидностью социальной защитой больных и неспособных …</a:t>
            </a:r>
            <a:endParaRPr lang="ru-RU" dirty="0">
              <a:solidFill>
                <a:srgbClr val="002060"/>
              </a:solidFill>
            </a:endParaRPr>
          </a:p>
        </p:txBody>
      </p:sp>
      <p:sp>
        <p:nvSpPr>
          <p:cNvPr id="6" name="Содержимое 5"/>
          <p:cNvSpPr>
            <a:spLocks noGrp="1"/>
          </p:cNvSpPr>
          <p:nvPr>
            <p:ph sz="quarter" idx="4"/>
          </p:nvPr>
        </p:nvSpPr>
        <p:spPr>
          <a:xfrm>
            <a:off x="4663440" y="969336"/>
            <a:ext cx="4023360" cy="5339984"/>
          </a:xfrm>
        </p:spPr>
        <p:txBody>
          <a:bodyPr>
            <a:normAutofit fontScale="85000" lnSpcReduction="20000"/>
          </a:bodyPr>
          <a:lstStyle/>
          <a:p>
            <a:pPr>
              <a:lnSpc>
                <a:spcPct val="120000"/>
              </a:lnSpc>
            </a:pPr>
            <a:r>
              <a:rPr lang="ru-RU" sz="2800" b="1" dirty="0" smtClean="0">
                <a:solidFill>
                  <a:srgbClr val="002060"/>
                </a:solidFill>
              </a:rPr>
              <a:t>причина инвалидности находится не в самом заболевании как таковом</a:t>
            </a:r>
          </a:p>
          <a:p>
            <a:pPr>
              <a:lnSpc>
                <a:spcPct val="120000"/>
              </a:lnSpc>
            </a:pPr>
            <a:r>
              <a:rPr lang="ru-RU" sz="2800" b="1" dirty="0" smtClean="0">
                <a:solidFill>
                  <a:srgbClr val="002060"/>
                </a:solidFill>
              </a:rPr>
              <a:t>причина инвалидности – это существующие            в обществе </a:t>
            </a:r>
            <a:r>
              <a:rPr lang="ru-RU" sz="2800" b="1" dirty="0" smtClean="0">
                <a:solidFill>
                  <a:srgbClr val="C00000"/>
                </a:solidFill>
              </a:rPr>
              <a:t>физические </a:t>
            </a:r>
            <a:r>
              <a:rPr lang="ru-RU" sz="2800" b="1" dirty="0" smtClean="0">
                <a:solidFill>
                  <a:srgbClr val="002060"/>
                </a:solidFill>
              </a:rPr>
              <a:t>(«архитектурные») и </a:t>
            </a:r>
            <a:r>
              <a:rPr lang="ru-RU" sz="2800" b="1" dirty="0" smtClean="0">
                <a:solidFill>
                  <a:srgbClr val="C00000"/>
                </a:solidFill>
              </a:rPr>
              <a:t>организационные</a:t>
            </a:r>
            <a:r>
              <a:rPr lang="ru-RU" sz="2800" b="1" dirty="0" smtClean="0">
                <a:solidFill>
                  <a:srgbClr val="002060"/>
                </a:solidFill>
              </a:rPr>
              <a:t> («</a:t>
            </a:r>
            <a:r>
              <a:rPr lang="ru-RU" sz="2800" b="1" dirty="0" err="1" smtClean="0">
                <a:solidFill>
                  <a:srgbClr val="002060"/>
                </a:solidFill>
              </a:rPr>
              <a:t>отношенческие</a:t>
            </a:r>
            <a:r>
              <a:rPr lang="ru-RU" sz="2800" b="1" dirty="0" smtClean="0">
                <a:solidFill>
                  <a:srgbClr val="002060"/>
                </a:solidFill>
              </a:rPr>
              <a:t>») </a:t>
            </a:r>
            <a:r>
              <a:rPr lang="ru-RU" sz="3500" b="1" dirty="0" smtClean="0">
                <a:solidFill>
                  <a:srgbClr val="C00000"/>
                </a:solidFill>
              </a:rPr>
              <a:t>барьеры, стереотипы и предрассудки.</a:t>
            </a:r>
            <a:endParaRPr lang="ru-RU" sz="3500" b="1" dirty="0">
              <a:solidFill>
                <a:srgbClr val="C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404664"/>
            <a:ext cx="7498080" cy="6192688"/>
          </a:xfrm>
        </p:spPr>
        <p:txBody>
          <a:bodyPr>
            <a:normAutofit lnSpcReduction="10000"/>
          </a:bodyPr>
          <a:lstStyle/>
          <a:p>
            <a:pPr>
              <a:buNone/>
            </a:pPr>
            <a:r>
              <a:rPr lang="ru-RU" i="1" dirty="0" smtClean="0">
                <a:solidFill>
                  <a:srgbClr val="002060"/>
                </a:solidFill>
              </a:rPr>
              <a:t>«Инвалидность является результатом взаимодействия, которое происходит между имеющими нарушения здоровья людьми и </a:t>
            </a:r>
            <a:r>
              <a:rPr lang="ru-RU" i="1" dirty="0" err="1" smtClean="0">
                <a:solidFill>
                  <a:srgbClr val="002060"/>
                </a:solidFill>
              </a:rPr>
              <a:t>отношенческими</a:t>
            </a:r>
            <a:r>
              <a:rPr lang="ru-RU" i="1" dirty="0" smtClean="0">
                <a:solidFill>
                  <a:srgbClr val="002060"/>
                </a:solidFill>
              </a:rPr>
              <a:t> и средовыми барьерами и которое мешает их полному и эффективному участию в жизни общества наравне с другими».</a:t>
            </a:r>
          </a:p>
          <a:p>
            <a:pPr>
              <a:buNone/>
            </a:pPr>
            <a:endParaRPr lang="ru-RU" i="1" dirty="0" smtClean="0">
              <a:solidFill>
                <a:srgbClr val="002060"/>
              </a:solidFill>
            </a:endParaRPr>
          </a:p>
          <a:p>
            <a:pPr>
              <a:buNone/>
            </a:pPr>
            <a:endParaRPr lang="ru-RU" i="1" dirty="0" smtClean="0">
              <a:solidFill>
                <a:srgbClr val="002060"/>
              </a:solidFill>
            </a:endParaRPr>
          </a:p>
          <a:p>
            <a:pPr>
              <a:buNone/>
            </a:pPr>
            <a:endParaRPr lang="ru-RU" i="1" dirty="0" smtClean="0">
              <a:solidFill>
                <a:srgbClr val="002060"/>
              </a:solidFill>
            </a:endParaRPr>
          </a:p>
          <a:p>
            <a:pPr algn="r">
              <a:buNone/>
            </a:pPr>
            <a:r>
              <a:rPr lang="ru-RU" dirty="0" smtClean="0">
                <a:solidFill>
                  <a:srgbClr val="002060"/>
                </a:solidFill>
              </a:rPr>
              <a:t>Конвенции о правах инвалидов (2006)</a:t>
            </a:r>
            <a:endParaRPr lang="ru-RU" i="1" dirty="0" smtClean="0">
              <a:solidFill>
                <a:srgbClr val="002060"/>
              </a:solidFill>
            </a:endParaRPr>
          </a:p>
          <a:p>
            <a:pPr>
              <a:buNone/>
            </a:pPr>
            <a:endParaRPr lang="ru-RU" i="1" dirty="0" smtClean="0"/>
          </a:p>
          <a:p>
            <a:pPr>
              <a:buNone/>
            </a:pPr>
            <a:endParaRPr lang="ru-RU" i="1" dirty="0" smtClean="0"/>
          </a:p>
          <a:p>
            <a:pPr>
              <a:buNone/>
            </a:pPr>
            <a:endParaRPr lang="ru-RU" i="1" dirty="0" smtClean="0"/>
          </a:p>
          <a:p>
            <a:pPr>
              <a:buNone/>
            </a:pP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332656"/>
            <a:ext cx="7498080" cy="5904656"/>
          </a:xfrm>
        </p:spPr>
        <p:txBody>
          <a:bodyPr>
            <a:normAutofit fontScale="92500" lnSpcReduction="10000"/>
          </a:bodyPr>
          <a:lstStyle/>
          <a:p>
            <a:pPr>
              <a:buNone/>
            </a:pPr>
            <a:r>
              <a:rPr lang="ru-RU" dirty="0" smtClean="0"/>
              <a:t>При социальной модели понимания инвалидности </a:t>
            </a:r>
            <a:r>
              <a:rPr lang="ru-RU" b="1" dirty="0" smtClean="0">
                <a:solidFill>
                  <a:srgbClr val="C00000"/>
                </a:solidFill>
              </a:rPr>
              <a:t>ребенок с инвалидностью </a:t>
            </a:r>
            <a:r>
              <a:rPr lang="ru-RU" dirty="0" smtClean="0"/>
              <a:t>или с другими особенностями развития </a:t>
            </a:r>
            <a:r>
              <a:rPr lang="ru-RU" b="1" dirty="0" smtClean="0">
                <a:solidFill>
                  <a:srgbClr val="C00000"/>
                </a:solidFill>
              </a:rPr>
              <a:t>не является «носителем проблемы», требующим специального обучения</a:t>
            </a:r>
            <a:r>
              <a:rPr lang="ru-RU" dirty="0" smtClean="0"/>
              <a:t>. </a:t>
            </a:r>
          </a:p>
          <a:p>
            <a:pPr>
              <a:buNone/>
            </a:pPr>
            <a:endParaRPr lang="ru-RU" dirty="0" smtClean="0"/>
          </a:p>
          <a:p>
            <a:pPr>
              <a:buNone/>
            </a:pPr>
            <a:r>
              <a:rPr lang="ru-RU" dirty="0" smtClean="0"/>
              <a:t>    Проблемы и барьеры в обучении такого ребенка создает </a:t>
            </a:r>
            <a:r>
              <a:rPr lang="ru-RU" b="1" dirty="0" smtClean="0">
                <a:solidFill>
                  <a:srgbClr val="C00000"/>
                </a:solidFill>
              </a:rPr>
              <a:t>общество и несовершенство общественной системы образования</a:t>
            </a:r>
            <a:r>
              <a:rPr lang="ru-RU" dirty="0" smtClean="0"/>
              <a:t>, которая не может соответствовать разнообразным потребностям всех учащихся в условиях общей школы.</a:t>
            </a: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0"/>
            <a:ext cx="7498080" cy="1143000"/>
          </a:xfrm>
        </p:spPr>
        <p:txBody>
          <a:bodyPr>
            <a:noAutofit/>
          </a:bodyPr>
          <a:lstStyle/>
          <a:p>
            <a:pPr algn="ctr"/>
            <a:r>
              <a:rPr lang="ru-RU" sz="2400" dirty="0" smtClean="0"/>
              <a:t>Различные подходы в образовании                         </a:t>
            </a:r>
            <a:br>
              <a:rPr lang="ru-RU" sz="2400" dirty="0" smtClean="0"/>
            </a:br>
            <a:endParaRPr lang="ru-RU" sz="2400" dirty="0"/>
          </a:p>
        </p:txBody>
      </p:sp>
      <p:sp>
        <p:nvSpPr>
          <p:cNvPr id="5" name="Прямоугольник 4"/>
          <p:cNvSpPr/>
          <p:nvPr/>
        </p:nvSpPr>
        <p:spPr>
          <a:xfrm>
            <a:off x="971600" y="692696"/>
            <a:ext cx="2952328" cy="646331"/>
          </a:xfrm>
          <a:prstGeom prst="rect">
            <a:avLst/>
          </a:prstGeom>
        </p:spPr>
        <p:txBody>
          <a:bodyPr wrap="square">
            <a:spAutoFit/>
          </a:bodyPr>
          <a:lstStyle/>
          <a:p>
            <a:pPr algn="ctr"/>
            <a:r>
              <a:rPr lang="ru-RU" b="1" dirty="0" smtClean="0">
                <a:solidFill>
                  <a:srgbClr val="C00000"/>
                </a:solidFill>
              </a:rPr>
              <a:t>медицинский </a:t>
            </a:r>
            <a:br>
              <a:rPr lang="ru-RU" b="1" dirty="0" smtClean="0">
                <a:solidFill>
                  <a:srgbClr val="C00000"/>
                </a:solidFill>
              </a:rPr>
            </a:br>
            <a:r>
              <a:rPr lang="ru-RU" b="1" dirty="0" smtClean="0">
                <a:solidFill>
                  <a:srgbClr val="C00000"/>
                </a:solidFill>
              </a:rPr>
              <a:t>(ребенок как проблема)</a:t>
            </a:r>
            <a:endParaRPr lang="ru-RU" b="1" dirty="0">
              <a:solidFill>
                <a:srgbClr val="C00000"/>
              </a:solidFill>
            </a:endParaRPr>
          </a:p>
        </p:txBody>
      </p:sp>
      <p:sp>
        <p:nvSpPr>
          <p:cNvPr id="6" name="Прямоугольник 5"/>
          <p:cNvSpPr/>
          <p:nvPr/>
        </p:nvSpPr>
        <p:spPr>
          <a:xfrm>
            <a:off x="4788024" y="620688"/>
            <a:ext cx="4086200" cy="646331"/>
          </a:xfrm>
          <a:prstGeom prst="rect">
            <a:avLst/>
          </a:prstGeom>
        </p:spPr>
        <p:txBody>
          <a:bodyPr wrap="square">
            <a:spAutoFit/>
          </a:bodyPr>
          <a:lstStyle/>
          <a:p>
            <a:pPr algn="ctr"/>
            <a:r>
              <a:rPr lang="ru-RU" b="1" dirty="0" smtClean="0">
                <a:solidFill>
                  <a:srgbClr val="C00000"/>
                </a:solidFill>
              </a:rPr>
              <a:t>социальный </a:t>
            </a:r>
          </a:p>
          <a:p>
            <a:r>
              <a:rPr lang="ru-RU" b="1" dirty="0" smtClean="0">
                <a:solidFill>
                  <a:srgbClr val="C00000"/>
                </a:solidFill>
              </a:rPr>
              <a:t>(система образования как проблема)</a:t>
            </a:r>
            <a:endParaRPr lang="ru-RU" b="1" dirty="0">
              <a:solidFill>
                <a:srgbClr val="C00000"/>
              </a:solidFill>
            </a:endParaRPr>
          </a:p>
        </p:txBody>
      </p:sp>
      <p:sp>
        <p:nvSpPr>
          <p:cNvPr id="7" name="TextBox 6"/>
          <p:cNvSpPr txBox="1"/>
          <p:nvPr/>
        </p:nvSpPr>
        <p:spPr>
          <a:xfrm>
            <a:off x="1043608" y="1556792"/>
            <a:ext cx="2664296" cy="369332"/>
          </a:xfrm>
          <a:prstGeom prst="rect">
            <a:avLst/>
          </a:prstGeom>
          <a:noFill/>
        </p:spPr>
        <p:txBody>
          <a:bodyPr wrap="square" rtlCol="0">
            <a:spAutoFit/>
          </a:bodyPr>
          <a:lstStyle/>
          <a:p>
            <a:r>
              <a:rPr lang="ru-RU" dirty="0" smtClean="0"/>
              <a:t>Ребенок как проблема</a:t>
            </a:r>
            <a:endParaRPr lang="ru-RU" dirty="0"/>
          </a:p>
        </p:txBody>
      </p:sp>
      <p:sp>
        <p:nvSpPr>
          <p:cNvPr id="8" name="TextBox 7"/>
          <p:cNvSpPr txBox="1"/>
          <p:nvPr/>
        </p:nvSpPr>
        <p:spPr>
          <a:xfrm>
            <a:off x="4932040" y="1484784"/>
            <a:ext cx="3888432" cy="369332"/>
          </a:xfrm>
          <a:prstGeom prst="rect">
            <a:avLst/>
          </a:prstGeom>
          <a:noFill/>
        </p:spPr>
        <p:txBody>
          <a:bodyPr wrap="square" rtlCol="0">
            <a:spAutoFit/>
          </a:bodyPr>
          <a:lstStyle/>
          <a:p>
            <a:r>
              <a:rPr lang="ru-RU" dirty="0" smtClean="0"/>
              <a:t>Система образования как проблема</a:t>
            </a:r>
            <a:endParaRPr lang="ru-RU" dirty="0"/>
          </a:p>
        </p:txBody>
      </p:sp>
      <p:sp>
        <p:nvSpPr>
          <p:cNvPr id="9" name="TextBox 8"/>
          <p:cNvSpPr txBox="1"/>
          <p:nvPr/>
        </p:nvSpPr>
        <p:spPr>
          <a:xfrm>
            <a:off x="1043608" y="2060848"/>
            <a:ext cx="2952328" cy="646331"/>
          </a:xfrm>
          <a:prstGeom prst="rect">
            <a:avLst/>
          </a:prstGeom>
          <a:noFill/>
        </p:spPr>
        <p:txBody>
          <a:bodyPr wrap="square" rtlCol="0">
            <a:spAutoFit/>
          </a:bodyPr>
          <a:lstStyle/>
          <a:p>
            <a:r>
              <a:rPr lang="ru-RU" b="1" dirty="0" smtClean="0">
                <a:solidFill>
                  <a:srgbClr val="002060"/>
                </a:solidFill>
              </a:rPr>
              <a:t>Отличается от других детей, т.н. «норма»</a:t>
            </a:r>
            <a:endParaRPr lang="ru-RU" b="1" dirty="0">
              <a:solidFill>
                <a:srgbClr val="002060"/>
              </a:solidFill>
            </a:endParaRPr>
          </a:p>
        </p:txBody>
      </p:sp>
      <p:sp>
        <p:nvSpPr>
          <p:cNvPr id="10" name="TextBox 9"/>
          <p:cNvSpPr txBox="1"/>
          <p:nvPr/>
        </p:nvSpPr>
        <p:spPr>
          <a:xfrm>
            <a:off x="5076056" y="1988840"/>
            <a:ext cx="3672408" cy="923330"/>
          </a:xfrm>
          <a:prstGeom prst="rect">
            <a:avLst/>
          </a:prstGeom>
          <a:noFill/>
        </p:spPr>
        <p:txBody>
          <a:bodyPr wrap="square" rtlCol="0">
            <a:spAutoFit/>
          </a:bodyPr>
          <a:lstStyle/>
          <a:p>
            <a:r>
              <a:rPr lang="ru-RU" b="1" dirty="0" smtClean="0">
                <a:solidFill>
                  <a:srgbClr val="002060"/>
                </a:solidFill>
              </a:rPr>
              <a:t>Образовательная среда не приспособлена для работы с разнообразными детьми</a:t>
            </a:r>
            <a:endParaRPr lang="ru-RU" b="1" dirty="0">
              <a:solidFill>
                <a:srgbClr val="002060"/>
              </a:solidFill>
            </a:endParaRPr>
          </a:p>
        </p:txBody>
      </p:sp>
      <p:sp>
        <p:nvSpPr>
          <p:cNvPr id="12" name="TextBox 11"/>
          <p:cNvSpPr txBox="1"/>
          <p:nvPr/>
        </p:nvSpPr>
        <p:spPr>
          <a:xfrm>
            <a:off x="971600" y="3717032"/>
            <a:ext cx="3744416" cy="369332"/>
          </a:xfrm>
          <a:prstGeom prst="rect">
            <a:avLst/>
          </a:prstGeom>
          <a:noFill/>
        </p:spPr>
        <p:txBody>
          <a:bodyPr wrap="square" rtlCol="0">
            <a:spAutoFit/>
          </a:bodyPr>
          <a:lstStyle/>
          <a:p>
            <a:r>
              <a:rPr lang="ru-RU" dirty="0" smtClean="0"/>
              <a:t>Нуждается в специальной среде</a:t>
            </a:r>
            <a:endParaRPr lang="ru-RU" dirty="0"/>
          </a:p>
        </p:txBody>
      </p:sp>
      <p:sp>
        <p:nvSpPr>
          <p:cNvPr id="13" name="TextBox 12"/>
          <p:cNvSpPr txBox="1"/>
          <p:nvPr/>
        </p:nvSpPr>
        <p:spPr>
          <a:xfrm>
            <a:off x="827584" y="4077072"/>
            <a:ext cx="4608512" cy="369332"/>
          </a:xfrm>
          <a:prstGeom prst="rect">
            <a:avLst/>
          </a:prstGeom>
          <a:noFill/>
        </p:spPr>
        <p:txBody>
          <a:bodyPr wrap="square" rtlCol="0">
            <a:spAutoFit/>
          </a:bodyPr>
          <a:lstStyle/>
          <a:p>
            <a:r>
              <a:rPr lang="ru-RU" dirty="0" smtClean="0"/>
              <a:t>Нуждается в специальном оборудовании</a:t>
            </a:r>
            <a:endParaRPr lang="ru-RU" dirty="0"/>
          </a:p>
        </p:txBody>
      </p:sp>
      <p:sp>
        <p:nvSpPr>
          <p:cNvPr id="14" name="TextBox 13"/>
          <p:cNvSpPr txBox="1"/>
          <p:nvPr/>
        </p:nvSpPr>
        <p:spPr>
          <a:xfrm>
            <a:off x="971600" y="4437112"/>
            <a:ext cx="3888432" cy="369332"/>
          </a:xfrm>
          <a:prstGeom prst="rect">
            <a:avLst/>
          </a:prstGeom>
          <a:noFill/>
        </p:spPr>
        <p:txBody>
          <a:bodyPr wrap="square" rtlCol="0">
            <a:spAutoFit/>
          </a:bodyPr>
          <a:lstStyle/>
          <a:p>
            <a:r>
              <a:rPr lang="ru-RU" dirty="0" smtClean="0"/>
              <a:t>Нужны специальные учителя </a:t>
            </a:r>
            <a:endParaRPr lang="ru-RU" dirty="0"/>
          </a:p>
        </p:txBody>
      </p:sp>
      <p:sp>
        <p:nvSpPr>
          <p:cNvPr id="15" name="TextBox 14"/>
          <p:cNvSpPr txBox="1"/>
          <p:nvPr/>
        </p:nvSpPr>
        <p:spPr>
          <a:xfrm>
            <a:off x="827584" y="4941168"/>
            <a:ext cx="3960440" cy="646331"/>
          </a:xfrm>
          <a:prstGeom prst="rect">
            <a:avLst/>
          </a:prstGeom>
          <a:noFill/>
        </p:spPr>
        <p:txBody>
          <a:bodyPr wrap="square" rtlCol="0">
            <a:spAutoFit/>
          </a:bodyPr>
          <a:lstStyle/>
          <a:p>
            <a:r>
              <a:rPr lang="ru-RU" b="1" dirty="0" smtClean="0"/>
              <a:t>Не  отвечает требования общей школы и не может там учиться</a:t>
            </a:r>
            <a:endParaRPr lang="ru-RU" b="1" dirty="0"/>
          </a:p>
        </p:txBody>
      </p:sp>
      <p:sp>
        <p:nvSpPr>
          <p:cNvPr id="16" name="TextBox 15"/>
          <p:cNvSpPr txBox="1"/>
          <p:nvPr/>
        </p:nvSpPr>
        <p:spPr>
          <a:xfrm>
            <a:off x="1259632" y="6021288"/>
            <a:ext cx="3600400" cy="646331"/>
          </a:xfrm>
          <a:prstGeom prst="rect">
            <a:avLst/>
          </a:prstGeom>
          <a:noFill/>
        </p:spPr>
        <p:txBody>
          <a:bodyPr wrap="square" rtlCol="0">
            <a:spAutoFit/>
          </a:bodyPr>
          <a:lstStyle/>
          <a:p>
            <a:r>
              <a:rPr lang="ru-RU" b="1" dirty="0" smtClean="0">
                <a:solidFill>
                  <a:srgbClr val="C00000"/>
                </a:solidFill>
              </a:rPr>
              <a:t>Ребенок исключается                                         из общей школы</a:t>
            </a:r>
            <a:endParaRPr lang="ru-RU" b="1" dirty="0">
              <a:solidFill>
                <a:srgbClr val="C00000"/>
              </a:solidFill>
            </a:endParaRPr>
          </a:p>
        </p:txBody>
      </p:sp>
      <p:sp>
        <p:nvSpPr>
          <p:cNvPr id="17" name="TextBox 16"/>
          <p:cNvSpPr txBox="1"/>
          <p:nvPr/>
        </p:nvSpPr>
        <p:spPr>
          <a:xfrm>
            <a:off x="4788024" y="3068960"/>
            <a:ext cx="4680520" cy="369332"/>
          </a:xfrm>
          <a:prstGeom prst="rect">
            <a:avLst/>
          </a:prstGeom>
          <a:noFill/>
        </p:spPr>
        <p:txBody>
          <a:bodyPr wrap="square" rtlCol="0">
            <a:spAutoFit/>
          </a:bodyPr>
          <a:lstStyle/>
          <a:p>
            <a:r>
              <a:rPr lang="ru-RU" dirty="0" smtClean="0"/>
              <a:t>Негибкие программы и методы обучения</a:t>
            </a:r>
            <a:endParaRPr lang="ru-RU" dirty="0"/>
          </a:p>
        </p:txBody>
      </p:sp>
      <p:sp>
        <p:nvSpPr>
          <p:cNvPr id="18" name="TextBox 17"/>
          <p:cNvSpPr txBox="1"/>
          <p:nvPr/>
        </p:nvSpPr>
        <p:spPr>
          <a:xfrm>
            <a:off x="4932040" y="3429000"/>
            <a:ext cx="4211960" cy="369332"/>
          </a:xfrm>
          <a:prstGeom prst="rect">
            <a:avLst/>
          </a:prstGeom>
          <a:noFill/>
        </p:spPr>
        <p:txBody>
          <a:bodyPr wrap="square" rtlCol="0">
            <a:spAutoFit/>
          </a:bodyPr>
          <a:lstStyle/>
          <a:p>
            <a:r>
              <a:rPr lang="ru-RU" dirty="0" smtClean="0"/>
              <a:t>Негибкие образовательные стандарты</a:t>
            </a:r>
            <a:endParaRPr lang="ru-RU" dirty="0"/>
          </a:p>
        </p:txBody>
      </p:sp>
      <p:sp>
        <p:nvSpPr>
          <p:cNvPr id="19" name="TextBox 18"/>
          <p:cNvSpPr txBox="1"/>
          <p:nvPr/>
        </p:nvSpPr>
        <p:spPr>
          <a:xfrm>
            <a:off x="5292080" y="3789040"/>
            <a:ext cx="3240360" cy="369332"/>
          </a:xfrm>
          <a:prstGeom prst="rect">
            <a:avLst/>
          </a:prstGeom>
          <a:noFill/>
        </p:spPr>
        <p:txBody>
          <a:bodyPr wrap="square" rtlCol="0">
            <a:spAutoFit/>
          </a:bodyPr>
          <a:lstStyle/>
          <a:p>
            <a:r>
              <a:rPr lang="ru-RU" dirty="0" smtClean="0"/>
              <a:t>Ресурсные барьеры</a:t>
            </a:r>
            <a:endParaRPr lang="ru-RU" dirty="0"/>
          </a:p>
        </p:txBody>
      </p:sp>
      <p:sp>
        <p:nvSpPr>
          <p:cNvPr id="20" name="TextBox 19"/>
          <p:cNvSpPr txBox="1"/>
          <p:nvPr/>
        </p:nvSpPr>
        <p:spPr>
          <a:xfrm>
            <a:off x="5436096" y="4149080"/>
            <a:ext cx="3428631" cy="369332"/>
          </a:xfrm>
          <a:prstGeom prst="rect">
            <a:avLst/>
          </a:prstGeom>
          <a:noFill/>
        </p:spPr>
        <p:txBody>
          <a:bodyPr wrap="none" rtlCol="0">
            <a:spAutoFit/>
          </a:bodyPr>
          <a:lstStyle/>
          <a:p>
            <a:r>
              <a:rPr lang="ru-RU" dirty="0" smtClean="0"/>
              <a:t>Отсутствует система поддержки</a:t>
            </a:r>
            <a:endParaRPr lang="ru-RU" dirty="0"/>
          </a:p>
        </p:txBody>
      </p:sp>
      <p:sp>
        <p:nvSpPr>
          <p:cNvPr id="21" name="TextBox 20"/>
          <p:cNvSpPr txBox="1"/>
          <p:nvPr/>
        </p:nvSpPr>
        <p:spPr>
          <a:xfrm>
            <a:off x="4860032" y="4869160"/>
            <a:ext cx="4283968" cy="923330"/>
          </a:xfrm>
          <a:prstGeom prst="rect">
            <a:avLst/>
          </a:prstGeom>
          <a:noFill/>
        </p:spPr>
        <p:txBody>
          <a:bodyPr wrap="square" rtlCol="0">
            <a:spAutoFit/>
          </a:bodyPr>
          <a:lstStyle/>
          <a:p>
            <a:r>
              <a:rPr lang="ru-RU" b="1" dirty="0" smtClean="0"/>
              <a:t>Общая школа не отвечает потребностям ребенка и не может его учить</a:t>
            </a:r>
            <a:endParaRPr lang="ru-RU" b="1" dirty="0"/>
          </a:p>
        </p:txBody>
      </p:sp>
      <p:sp>
        <p:nvSpPr>
          <p:cNvPr id="22" name="TextBox 21"/>
          <p:cNvSpPr txBox="1"/>
          <p:nvPr/>
        </p:nvSpPr>
        <p:spPr>
          <a:xfrm flipH="1">
            <a:off x="4932040" y="5949280"/>
            <a:ext cx="3744416" cy="646331"/>
          </a:xfrm>
          <a:prstGeom prst="rect">
            <a:avLst/>
          </a:prstGeom>
          <a:noFill/>
        </p:spPr>
        <p:txBody>
          <a:bodyPr wrap="square" rtlCol="0">
            <a:spAutoFit/>
          </a:bodyPr>
          <a:lstStyle/>
          <a:p>
            <a:r>
              <a:rPr lang="ru-RU" b="1" dirty="0" smtClean="0">
                <a:solidFill>
                  <a:srgbClr val="C00000"/>
                </a:solidFill>
              </a:rPr>
              <a:t>Недоступная среда исключает ребенка из школы</a:t>
            </a:r>
            <a:endParaRPr lang="ru-RU" b="1" dirty="0">
              <a:solidFill>
                <a:srgbClr val="C00000"/>
              </a:solidFill>
            </a:endParaRPr>
          </a:p>
        </p:txBody>
      </p:sp>
      <p:cxnSp>
        <p:nvCxnSpPr>
          <p:cNvPr id="24" name="Прямая со стрелкой 23"/>
          <p:cNvCxnSpPr/>
          <p:nvPr/>
        </p:nvCxnSpPr>
        <p:spPr>
          <a:xfrm flipH="1">
            <a:off x="3275856" y="620688"/>
            <a:ext cx="1224136" cy="288032"/>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26" name="Прямая со стрелкой 25"/>
          <p:cNvCxnSpPr/>
          <p:nvPr/>
        </p:nvCxnSpPr>
        <p:spPr>
          <a:xfrm>
            <a:off x="4499992" y="620688"/>
            <a:ext cx="1080120" cy="216024"/>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34" name="TextBox 33"/>
          <p:cNvSpPr txBox="1"/>
          <p:nvPr/>
        </p:nvSpPr>
        <p:spPr>
          <a:xfrm>
            <a:off x="1115616" y="2924944"/>
            <a:ext cx="3168352" cy="369332"/>
          </a:xfrm>
          <a:prstGeom prst="rect">
            <a:avLst/>
          </a:prstGeom>
          <a:noFill/>
        </p:spPr>
        <p:txBody>
          <a:bodyPr wrap="square" rtlCol="0">
            <a:spAutoFit/>
          </a:bodyPr>
          <a:lstStyle/>
          <a:p>
            <a:r>
              <a:rPr lang="ru-RU" b="1" dirty="0" smtClean="0"/>
              <a:t>Имеет особые потребности</a:t>
            </a:r>
            <a:endParaRPr lang="ru-RU" b="1" dirty="0"/>
          </a:p>
        </p:txBody>
      </p:sp>
      <p:cxnSp>
        <p:nvCxnSpPr>
          <p:cNvPr id="36" name="Прямая со стрелкой 35"/>
          <p:cNvCxnSpPr/>
          <p:nvPr/>
        </p:nvCxnSpPr>
        <p:spPr>
          <a:xfrm>
            <a:off x="467544" y="1196752"/>
            <a:ext cx="0" cy="5112568"/>
          </a:xfrm>
          <a:prstGeom prst="straightConnector1">
            <a:avLst/>
          </a:prstGeom>
          <a:ln>
            <a:tailEnd type="arrow"/>
          </a:ln>
        </p:spPr>
        <p:style>
          <a:lnRef idx="3">
            <a:schemeClr val="accent3"/>
          </a:lnRef>
          <a:fillRef idx="0">
            <a:schemeClr val="accent3"/>
          </a:fillRef>
          <a:effectRef idx="2">
            <a:schemeClr val="accent3"/>
          </a:effectRef>
          <a:fontRef idx="minor">
            <a:schemeClr val="tx1"/>
          </a:fontRef>
        </p:style>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sz="quarter" idx="2"/>
          </p:nvPr>
        </p:nvSpPr>
        <p:spPr>
          <a:xfrm>
            <a:off x="179512" y="404664"/>
            <a:ext cx="4824536" cy="5256584"/>
          </a:xfrm>
        </p:spPr>
        <p:txBody>
          <a:bodyPr>
            <a:normAutofit fontScale="92500" lnSpcReduction="20000"/>
          </a:bodyPr>
          <a:lstStyle/>
          <a:p>
            <a:pPr>
              <a:buNone/>
            </a:pPr>
            <a:r>
              <a:rPr lang="ru-RU" b="1" dirty="0" smtClean="0">
                <a:solidFill>
                  <a:srgbClr val="002060"/>
                </a:solidFill>
              </a:rPr>
              <a:t>Инклюзивное образование </a:t>
            </a:r>
            <a:r>
              <a:rPr lang="ru-RU" sz="2600" dirty="0" smtClean="0">
                <a:solidFill>
                  <a:srgbClr val="002060"/>
                </a:solidFill>
              </a:rPr>
              <a:t>– это такой процесс обучения и воспитания, при котором ВСЕ дети, в независимости от их физических, психических, интеллектуальных и иных особенностей, включены в общую систему образования и обучаются по месту жительства вместе со своими сверстниками без инвалидности в одних и тех же общеобразовательных школах, которые учитывают их особые образовательные потребности и оказывают необходимую специальную поддержку.</a:t>
            </a:r>
          </a:p>
          <a:p>
            <a:endParaRPr lang="ru-RU" dirty="0" smtClean="0"/>
          </a:p>
          <a:p>
            <a:endParaRPr lang="ru-RU" dirty="0"/>
          </a:p>
        </p:txBody>
      </p:sp>
      <p:pic>
        <p:nvPicPr>
          <p:cNvPr id="1026" name="Picture 2"/>
          <p:cNvPicPr>
            <a:picLocks noGrp="1" noChangeAspect="1" noChangeArrowheads="1"/>
          </p:cNvPicPr>
          <p:nvPr>
            <p:ph sz="quarter" idx="4"/>
          </p:nvPr>
        </p:nvPicPr>
        <p:blipFill>
          <a:blip r:embed="rId2" cstate="print"/>
          <a:srcRect/>
          <a:stretch>
            <a:fillRect/>
          </a:stretch>
        </p:blipFill>
        <p:spPr bwMode="auto">
          <a:xfrm>
            <a:off x="5076056" y="188640"/>
            <a:ext cx="3836815" cy="3888432"/>
          </a:xfrm>
          <a:prstGeom prst="rect">
            <a:avLst/>
          </a:prstGeom>
          <a:ln>
            <a:noFill/>
          </a:ln>
          <a:effectLst>
            <a:softEdge rad="112500"/>
          </a:effectLst>
        </p:spPr>
      </p:pic>
      <p:sp>
        <p:nvSpPr>
          <p:cNvPr id="8" name="TextBox 7"/>
          <p:cNvSpPr txBox="1"/>
          <p:nvPr/>
        </p:nvSpPr>
        <p:spPr>
          <a:xfrm>
            <a:off x="359024" y="5517232"/>
            <a:ext cx="8784976" cy="1015663"/>
          </a:xfrm>
          <a:prstGeom prst="rect">
            <a:avLst/>
          </a:prstGeom>
          <a:noFill/>
        </p:spPr>
        <p:txBody>
          <a:bodyPr wrap="square" rtlCol="0">
            <a:spAutoFit/>
          </a:bodyPr>
          <a:lstStyle/>
          <a:p>
            <a:pPr algn="ctr"/>
            <a:r>
              <a:rPr lang="ru-RU" sz="2000" b="1" dirty="0" smtClean="0">
                <a:solidFill>
                  <a:srgbClr val="C00000"/>
                </a:solidFill>
              </a:rPr>
              <a:t>Инклюзивное обучение детей с особенностями развития совместно с их сверстниками – это обучение разных детей в одном классе, а не в специально выделенной группе (классе) при общеобразовательной школе.</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971600" y="4149080"/>
            <a:ext cx="7848872" cy="2143160"/>
          </a:xfrm>
        </p:spPr>
        <p:txBody>
          <a:bodyPr>
            <a:normAutofit lnSpcReduction="10000"/>
          </a:bodyPr>
          <a:lstStyle/>
          <a:p>
            <a:pPr algn="ctr">
              <a:buNone/>
            </a:pPr>
            <a:r>
              <a:rPr lang="ru-RU" dirty="0" smtClean="0">
                <a:solidFill>
                  <a:srgbClr val="002060"/>
                </a:solidFill>
              </a:rPr>
              <a:t>Одной из приоритетных целей инклюзивного образования является - </a:t>
            </a:r>
            <a:r>
              <a:rPr lang="ru-RU" b="1" dirty="0" smtClean="0">
                <a:solidFill>
                  <a:srgbClr val="002060"/>
                </a:solidFill>
              </a:rPr>
              <a:t>создание </a:t>
            </a:r>
            <a:r>
              <a:rPr lang="ru-RU" b="1" dirty="0" err="1" smtClean="0">
                <a:solidFill>
                  <a:srgbClr val="002060"/>
                </a:solidFill>
              </a:rPr>
              <a:t>безбарьерной</a:t>
            </a:r>
            <a:r>
              <a:rPr lang="ru-RU" b="1" dirty="0" smtClean="0">
                <a:solidFill>
                  <a:srgbClr val="002060"/>
                </a:solidFill>
              </a:rPr>
              <a:t> среды в обучении и профессиональной подготовке людей                            с ограниченными возможностями</a:t>
            </a:r>
            <a:r>
              <a:rPr lang="ru-RU" b="1" dirty="0" smtClean="0"/>
              <a:t>. </a:t>
            </a:r>
            <a:endParaRPr lang="ru-RU" b="1" dirty="0"/>
          </a:p>
        </p:txBody>
      </p:sp>
      <p:pic>
        <p:nvPicPr>
          <p:cNvPr id="2050" name="Picture 2"/>
          <p:cNvPicPr>
            <a:picLocks noGrp="1" noChangeAspect="1" noChangeArrowheads="1"/>
          </p:cNvPicPr>
          <p:nvPr>
            <p:ph sz="half" idx="2"/>
          </p:nvPr>
        </p:nvPicPr>
        <p:blipFill>
          <a:blip r:embed="rId2" cstate="print"/>
          <a:srcRect/>
          <a:stretch>
            <a:fillRect/>
          </a:stretch>
        </p:blipFill>
        <p:spPr bwMode="auto">
          <a:xfrm>
            <a:off x="2123728" y="188640"/>
            <a:ext cx="5391456" cy="3816424"/>
          </a:xfrm>
          <a:prstGeom prst="rect">
            <a:avLst/>
          </a:prstGeom>
          <a:ln>
            <a:noFill/>
          </a:ln>
          <a:effectLst>
            <a:softEdge rad="112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259632" y="274320"/>
            <a:ext cx="7674056" cy="1143000"/>
          </a:xfrm>
        </p:spPr>
        <p:txBody>
          <a:bodyPr>
            <a:noAutofit/>
          </a:bodyPr>
          <a:lstStyle/>
          <a:p>
            <a:pPr algn="ctr"/>
            <a:r>
              <a:rPr lang="ru-RU" sz="2400" dirty="0" smtClean="0"/>
              <a:t>Различная организация системы образования:</a:t>
            </a:r>
            <a:br>
              <a:rPr lang="ru-RU" sz="2400" dirty="0" smtClean="0"/>
            </a:br>
            <a:r>
              <a:rPr lang="ru-RU" sz="2400" b="1" dirty="0" smtClean="0"/>
              <a:t>общее/специальное</a:t>
            </a:r>
            <a:r>
              <a:rPr lang="ru-RU" sz="2400" dirty="0" smtClean="0"/>
              <a:t> — интегрированное — инклюзивное</a:t>
            </a:r>
            <a:endParaRPr lang="ru-RU" sz="2400" dirty="0"/>
          </a:p>
        </p:txBody>
      </p:sp>
      <p:sp>
        <p:nvSpPr>
          <p:cNvPr id="4" name="Содержимое 3"/>
          <p:cNvSpPr>
            <a:spLocks noGrp="1"/>
          </p:cNvSpPr>
          <p:nvPr>
            <p:ph sz="half" idx="1"/>
          </p:nvPr>
        </p:nvSpPr>
        <p:spPr>
          <a:xfrm>
            <a:off x="827584" y="1484784"/>
            <a:ext cx="4265624" cy="4663440"/>
          </a:xfrm>
        </p:spPr>
        <p:txBody>
          <a:bodyPr>
            <a:normAutofit/>
          </a:bodyPr>
          <a:lstStyle/>
          <a:p>
            <a:pPr>
              <a:buNone/>
            </a:pPr>
            <a:r>
              <a:rPr lang="ru-RU" sz="2400" b="1" dirty="0" smtClean="0">
                <a:solidFill>
                  <a:srgbClr val="002060"/>
                </a:solidFill>
              </a:rPr>
              <a:t>Стандартное образование</a:t>
            </a:r>
            <a:r>
              <a:rPr lang="ru-RU" sz="2400" dirty="0" smtClean="0">
                <a:solidFill>
                  <a:srgbClr val="002060"/>
                </a:solidFill>
              </a:rPr>
              <a:t> </a:t>
            </a:r>
          </a:p>
          <a:p>
            <a:r>
              <a:rPr lang="ru-RU" sz="2400" dirty="0" smtClean="0">
                <a:solidFill>
                  <a:srgbClr val="002060"/>
                </a:solidFill>
              </a:rPr>
              <a:t>«Обычный» ребенок</a:t>
            </a:r>
          </a:p>
          <a:p>
            <a:r>
              <a:rPr lang="ru-RU" sz="2400" dirty="0" smtClean="0">
                <a:solidFill>
                  <a:srgbClr val="002060"/>
                </a:solidFill>
              </a:rPr>
              <a:t>Круглые колышки для круглых отверстий</a:t>
            </a:r>
          </a:p>
          <a:p>
            <a:r>
              <a:rPr lang="ru-RU" sz="2400" dirty="0" smtClean="0">
                <a:solidFill>
                  <a:srgbClr val="002060"/>
                </a:solidFill>
              </a:rPr>
              <a:t>Обычные педагоги</a:t>
            </a:r>
          </a:p>
          <a:p>
            <a:r>
              <a:rPr lang="ru-RU" sz="2400" dirty="0" smtClean="0">
                <a:solidFill>
                  <a:srgbClr val="002060"/>
                </a:solidFill>
              </a:rPr>
              <a:t>Обычные школы</a:t>
            </a:r>
            <a:endParaRPr lang="ru-RU" sz="2400" b="1" dirty="0" smtClean="0">
              <a:solidFill>
                <a:srgbClr val="002060"/>
              </a:solidFill>
            </a:endParaRPr>
          </a:p>
          <a:p>
            <a:pPr>
              <a:buNone/>
            </a:pPr>
            <a:endParaRPr lang="ru-RU" b="1" dirty="0" smtClean="0"/>
          </a:p>
          <a:p>
            <a:pPr>
              <a:buNone/>
            </a:pPr>
            <a:endParaRPr lang="ru-RU" dirty="0"/>
          </a:p>
        </p:txBody>
      </p:sp>
      <p:sp>
        <p:nvSpPr>
          <p:cNvPr id="5" name="Содержимое 4"/>
          <p:cNvSpPr>
            <a:spLocks noGrp="1"/>
          </p:cNvSpPr>
          <p:nvPr>
            <p:ph sz="half" idx="2"/>
          </p:nvPr>
        </p:nvSpPr>
        <p:spPr>
          <a:xfrm>
            <a:off x="5004048" y="1412776"/>
            <a:ext cx="4139952" cy="4663440"/>
          </a:xfrm>
        </p:spPr>
        <p:txBody>
          <a:bodyPr>
            <a:normAutofit/>
          </a:bodyPr>
          <a:lstStyle/>
          <a:p>
            <a:pPr>
              <a:buNone/>
            </a:pPr>
            <a:r>
              <a:rPr lang="ru-RU" sz="2400" b="1" dirty="0" smtClean="0">
                <a:solidFill>
                  <a:srgbClr val="002060"/>
                </a:solidFill>
              </a:rPr>
              <a:t>Специальное образование</a:t>
            </a:r>
          </a:p>
          <a:p>
            <a:r>
              <a:rPr lang="ru-RU" sz="2400" dirty="0" smtClean="0">
                <a:solidFill>
                  <a:srgbClr val="002060"/>
                </a:solidFill>
              </a:rPr>
              <a:t> Особый ребёнок</a:t>
            </a:r>
          </a:p>
          <a:p>
            <a:r>
              <a:rPr lang="ru-RU" sz="2400" dirty="0" smtClean="0">
                <a:solidFill>
                  <a:srgbClr val="002060"/>
                </a:solidFill>
              </a:rPr>
              <a:t>Квадратные колышки для квадратных отверстий</a:t>
            </a:r>
          </a:p>
          <a:p>
            <a:r>
              <a:rPr lang="ru-RU" sz="2400" dirty="0" smtClean="0">
                <a:solidFill>
                  <a:srgbClr val="002060"/>
                </a:solidFill>
              </a:rPr>
              <a:t>Специальные педагоги</a:t>
            </a:r>
          </a:p>
          <a:p>
            <a:r>
              <a:rPr lang="ru-RU" sz="2400" dirty="0" smtClean="0">
                <a:solidFill>
                  <a:srgbClr val="002060"/>
                </a:solidFill>
              </a:rPr>
              <a:t> Специальные школы</a:t>
            </a:r>
            <a:endParaRPr lang="ru-RU" sz="2400" dirty="0">
              <a:solidFill>
                <a:srgbClr val="00206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259632" y="274320"/>
            <a:ext cx="7674056" cy="1143000"/>
          </a:xfrm>
        </p:spPr>
        <p:txBody>
          <a:bodyPr>
            <a:noAutofit/>
          </a:bodyPr>
          <a:lstStyle/>
          <a:p>
            <a:pPr algn="ctr"/>
            <a:r>
              <a:rPr lang="ru-RU" sz="2400" dirty="0" smtClean="0"/>
              <a:t>Различная организация системы образования:</a:t>
            </a:r>
            <a:br>
              <a:rPr lang="ru-RU" sz="2400" dirty="0" smtClean="0"/>
            </a:br>
            <a:r>
              <a:rPr lang="ru-RU" sz="2400" dirty="0" smtClean="0"/>
              <a:t>общее/специальное </a:t>
            </a:r>
            <a:r>
              <a:rPr lang="ru-RU" sz="2400" b="1" dirty="0" smtClean="0"/>
              <a:t>— интегрированное </a:t>
            </a:r>
            <a:r>
              <a:rPr lang="ru-RU" sz="2400" dirty="0" smtClean="0"/>
              <a:t>— инклюзивное</a:t>
            </a:r>
            <a:endParaRPr lang="ru-RU" sz="2400" dirty="0"/>
          </a:p>
        </p:txBody>
      </p:sp>
      <p:sp>
        <p:nvSpPr>
          <p:cNvPr id="4" name="Содержимое 3"/>
          <p:cNvSpPr>
            <a:spLocks noGrp="1"/>
          </p:cNvSpPr>
          <p:nvPr>
            <p:ph sz="half" idx="1"/>
          </p:nvPr>
        </p:nvSpPr>
        <p:spPr>
          <a:xfrm>
            <a:off x="755576" y="2348880"/>
            <a:ext cx="4265624" cy="4663440"/>
          </a:xfrm>
        </p:spPr>
        <p:txBody>
          <a:bodyPr>
            <a:normAutofit/>
          </a:bodyPr>
          <a:lstStyle/>
          <a:p>
            <a:pPr algn="ctr">
              <a:buNone/>
            </a:pPr>
            <a:r>
              <a:rPr lang="ru-RU" sz="2400" dirty="0" smtClean="0">
                <a:solidFill>
                  <a:srgbClr val="002060"/>
                </a:solidFill>
              </a:rPr>
              <a:t>Адаптация ребёнка к требованиям системы</a:t>
            </a:r>
          </a:p>
          <a:p>
            <a:r>
              <a:rPr lang="ru-RU" sz="2400" dirty="0" smtClean="0">
                <a:solidFill>
                  <a:srgbClr val="C00000"/>
                </a:solidFill>
              </a:rPr>
              <a:t>Превращение квадратных колышков в круглые</a:t>
            </a:r>
          </a:p>
          <a:p>
            <a:pPr>
              <a:buNone/>
            </a:pPr>
            <a:endParaRPr lang="ru-RU" sz="2400" b="1" dirty="0" smtClean="0">
              <a:solidFill>
                <a:srgbClr val="002060"/>
              </a:solidFill>
            </a:endParaRPr>
          </a:p>
          <a:p>
            <a:pPr>
              <a:buNone/>
            </a:pPr>
            <a:endParaRPr lang="ru-RU" b="1" dirty="0" smtClean="0"/>
          </a:p>
          <a:p>
            <a:pPr>
              <a:buNone/>
            </a:pPr>
            <a:endParaRPr lang="ru-RU" dirty="0"/>
          </a:p>
        </p:txBody>
      </p:sp>
      <p:sp>
        <p:nvSpPr>
          <p:cNvPr id="6" name="Содержимое 5"/>
          <p:cNvSpPr>
            <a:spLocks noGrp="1"/>
          </p:cNvSpPr>
          <p:nvPr>
            <p:ph sz="half" idx="2"/>
          </p:nvPr>
        </p:nvSpPr>
        <p:spPr>
          <a:xfrm>
            <a:off x="4932040" y="1412776"/>
            <a:ext cx="3929640" cy="4663440"/>
          </a:xfrm>
        </p:spPr>
        <p:txBody>
          <a:bodyPr>
            <a:normAutofit/>
          </a:bodyPr>
          <a:lstStyle/>
          <a:p>
            <a:pPr>
              <a:buNone/>
            </a:pPr>
            <a:endParaRPr lang="ru-RU" sz="2400" dirty="0" smtClean="0">
              <a:solidFill>
                <a:srgbClr val="C00000"/>
              </a:solidFill>
            </a:endParaRPr>
          </a:p>
          <a:p>
            <a:pPr>
              <a:buNone/>
            </a:pPr>
            <a:endParaRPr lang="ru-RU" sz="2400" dirty="0" smtClean="0">
              <a:solidFill>
                <a:srgbClr val="C00000"/>
              </a:solidFill>
            </a:endParaRPr>
          </a:p>
          <a:p>
            <a:pPr>
              <a:buNone/>
            </a:pPr>
            <a:r>
              <a:rPr lang="ru-RU" sz="2400" dirty="0" smtClean="0">
                <a:solidFill>
                  <a:srgbClr val="002060"/>
                </a:solidFill>
              </a:rPr>
              <a:t>Система остается неизменной</a:t>
            </a:r>
          </a:p>
          <a:p>
            <a:r>
              <a:rPr lang="ru-RU" sz="2400" dirty="0" smtClean="0">
                <a:solidFill>
                  <a:srgbClr val="C00000"/>
                </a:solidFill>
              </a:rPr>
              <a:t>Ребёнок либо адаптируется к системе, либо становится для нее неприемлемым</a:t>
            </a:r>
            <a:endParaRPr lang="ru-RU" sz="2400" dirty="0">
              <a:solidFill>
                <a:srgbClr val="C00000"/>
              </a:solidFill>
            </a:endParaRPr>
          </a:p>
        </p:txBody>
      </p:sp>
      <p:sp>
        <p:nvSpPr>
          <p:cNvPr id="7" name="Прямоугольник 6"/>
          <p:cNvSpPr/>
          <p:nvPr/>
        </p:nvSpPr>
        <p:spPr>
          <a:xfrm>
            <a:off x="2233357" y="1556792"/>
            <a:ext cx="5229317" cy="523220"/>
          </a:xfrm>
          <a:prstGeom prst="rect">
            <a:avLst/>
          </a:prstGeom>
        </p:spPr>
        <p:txBody>
          <a:bodyPr wrap="none">
            <a:spAutoFit/>
          </a:bodyPr>
          <a:lstStyle/>
          <a:p>
            <a:pPr algn="ctr">
              <a:buNone/>
            </a:pPr>
            <a:r>
              <a:rPr lang="ru-RU" sz="2800" b="1" dirty="0" smtClean="0">
                <a:solidFill>
                  <a:srgbClr val="002060"/>
                </a:solidFill>
              </a:rPr>
              <a:t>Интегрированное образование</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1259632" y="274320"/>
            <a:ext cx="7674056" cy="1143000"/>
          </a:xfrm>
        </p:spPr>
        <p:txBody>
          <a:bodyPr>
            <a:noAutofit/>
          </a:bodyPr>
          <a:lstStyle/>
          <a:p>
            <a:pPr algn="ctr"/>
            <a:r>
              <a:rPr lang="ru-RU" sz="2400" dirty="0" smtClean="0"/>
              <a:t>Различная организация системы образования:</a:t>
            </a:r>
            <a:br>
              <a:rPr lang="ru-RU" sz="2400" dirty="0" smtClean="0"/>
            </a:br>
            <a:r>
              <a:rPr lang="ru-RU" sz="2400" dirty="0" smtClean="0"/>
              <a:t>общее/специальное </a:t>
            </a:r>
            <a:r>
              <a:rPr lang="ru-RU" sz="2400" b="1" dirty="0" smtClean="0"/>
              <a:t>— </a:t>
            </a:r>
            <a:r>
              <a:rPr lang="ru-RU" sz="2400" dirty="0" smtClean="0"/>
              <a:t>интегрированное</a:t>
            </a:r>
            <a:r>
              <a:rPr lang="ru-RU" sz="2400" b="1" dirty="0" smtClean="0"/>
              <a:t> </a:t>
            </a:r>
            <a:r>
              <a:rPr lang="ru-RU" sz="2400" dirty="0" smtClean="0"/>
              <a:t>— </a:t>
            </a:r>
            <a:r>
              <a:rPr lang="ru-RU" sz="2400" b="1" dirty="0" smtClean="0"/>
              <a:t>инклюзивное</a:t>
            </a:r>
            <a:endParaRPr lang="ru-RU" sz="2400" b="1" dirty="0"/>
          </a:p>
        </p:txBody>
      </p:sp>
      <p:sp>
        <p:nvSpPr>
          <p:cNvPr id="4" name="Содержимое 3"/>
          <p:cNvSpPr>
            <a:spLocks noGrp="1"/>
          </p:cNvSpPr>
          <p:nvPr>
            <p:ph sz="half" idx="1"/>
          </p:nvPr>
        </p:nvSpPr>
        <p:spPr>
          <a:xfrm>
            <a:off x="755576" y="2348880"/>
            <a:ext cx="4265624" cy="4663440"/>
          </a:xfrm>
        </p:spPr>
        <p:txBody>
          <a:bodyPr>
            <a:normAutofit/>
          </a:bodyPr>
          <a:lstStyle/>
          <a:p>
            <a:pPr algn="ctr">
              <a:buNone/>
            </a:pPr>
            <a:endParaRPr lang="ru-RU" sz="2400" dirty="0" smtClean="0">
              <a:solidFill>
                <a:srgbClr val="C00000"/>
              </a:solidFill>
            </a:endParaRPr>
          </a:p>
          <a:p>
            <a:pPr>
              <a:buNone/>
            </a:pPr>
            <a:endParaRPr lang="ru-RU" sz="2400" b="1" dirty="0" smtClean="0">
              <a:solidFill>
                <a:srgbClr val="002060"/>
              </a:solidFill>
            </a:endParaRPr>
          </a:p>
          <a:p>
            <a:pPr>
              <a:buNone/>
            </a:pPr>
            <a:endParaRPr lang="ru-RU" b="1" dirty="0" smtClean="0"/>
          </a:p>
          <a:p>
            <a:pPr>
              <a:buNone/>
            </a:pPr>
            <a:endParaRPr lang="ru-RU" dirty="0"/>
          </a:p>
        </p:txBody>
      </p:sp>
      <p:sp>
        <p:nvSpPr>
          <p:cNvPr id="6" name="Содержимое 5"/>
          <p:cNvSpPr>
            <a:spLocks noGrp="1"/>
          </p:cNvSpPr>
          <p:nvPr>
            <p:ph sz="half" idx="2"/>
          </p:nvPr>
        </p:nvSpPr>
        <p:spPr>
          <a:xfrm>
            <a:off x="4932040" y="1412776"/>
            <a:ext cx="3929640" cy="4663440"/>
          </a:xfrm>
        </p:spPr>
        <p:txBody>
          <a:bodyPr>
            <a:normAutofit/>
          </a:bodyPr>
          <a:lstStyle/>
          <a:p>
            <a:pPr>
              <a:buNone/>
            </a:pPr>
            <a:endParaRPr lang="ru-RU" sz="2400" dirty="0" smtClean="0">
              <a:solidFill>
                <a:srgbClr val="C00000"/>
              </a:solidFill>
            </a:endParaRPr>
          </a:p>
          <a:p>
            <a:pPr>
              <a:buNone/>
            </a:pPr>
            <a:endParaRPr lang="ru-RU" sz="2400" dirty="0" smtClean="0">
              <a:solidFill>
                <a:srgbClr val="C00000"/>
              </a:solidFill>
            </a:endParaRPr>
          </a:p>
          <a:p>
            <a:r>
              <a:rPr lang="ru-RU" sz="2400" dirty="0" smtClean="0">
                <a:solidFill>
                  <a:srgbClr val="002060"/>
                </a:solidFill>
              </a:rPr>
              <a:t>Все дети разные</a:t>
            </a:r>
          </a:p>
          <a:p>
            <a:r>
              <a:rPr lang="ru-RU" sz="2400" dirty="0" smtClean="0"/>
              <a:t> </a:t>
            </a:r>
            <a:r>
              <a:rPr lang="ru-RU" sz="2400" dirty="0" smtClean="0">
                <a:solidFill>
                  <a:srgbClr val="C00000"/>
                </a:solidFill>
              </a:rPr>
              <a:t>Все дети могут учиться</a:t>
            </a:r>
          </a:p>
          <a:p>
            <a:r>
              <a:rPr lang="ru-RU" sz="2400" dirty="0" smtClean="0">
                <a:solidFill>
                  <a:srgbClr val="C00000"/>
                </a:solidFill>
              </a:rPr>
              <a:t>Есть разные способности, различные этнические группы, разный рост, возраст, происхождение, пол</a:t>
            </a:r>
          </a:p>
          <a:p>
            <a:r>
              <a:rPr lang="ru-RU" sz="2400" dirty="0" smtClean="0">
                <a:solidFill>
                  <a:srgbClr val="002060"/>
                </a:solidFill>
              </a:rPr>
              <a:t>Адаптация системы к потребностям ребенка</a:t>
            </a:r>
          </a:p>
        </p:txBody>
      </p:sp>
      <p:sp>
        <p:nvSpPr>
          <p:cNvPr id="7" name="Прямоугольник 6"/>
          <p:cNvSpPr/>
          <p:nvPr/>
        </p:nvSpPr>
        <p:spPr>
          <a:xfrm>
            <a:off x="2563737" y="1556792"/>
            <a:ext cx="4568558" cy="523220"/>
          </a:xfrm>
          <a:prstGeom prst="rect">
            <a:avLst/>
          </a:prstGeom>
        </p:spPr>
        <p:txBody>
          <a:bodyPr wrap="none">
            <a:spAutoFit/>
          </a:bodyPr>
          <a:lstStyle/>
          <a:p>
            <a:pPr algn="ctr">
              <a:buNone/>
            </a:pPr>
            <a:r>
              <a:rPr lang="ru-RU" sz="2800" b="1" dirty="0" smtClean="0">
                <a:solidFill>
                  <a:srgbClr val="002060"/>
                </a:solidFill>
              </a:rPr>
              <a:t>Инклюзивное образование</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normAutofit/>
          </a:bodyPr>
          <a:lstStyle/>
          <a:p>
            <a:pPr algn="ctr"/>
            <a:r>
              <a:rPr lang="ru-RU" sz="2400" dirty="0" smtClean="0">
                <a:solidFill>
                  <a:srgbClr val="C00000"/>
                </a:solidFill>
              </a:rPr>
              <a:t>Интегрированный подход</a:t>
            </a:r>
            <a:endParaRPr lang="ru-RU" sz="2400" dirty="0">
              <a:solidFill>
                <a:srgbClr val="C00000"/>
              </a:solidFill>
            </a:endParaRPr>
          </a:p>
        </p:txBody>
      </p:sp>
      <p:sp>
        <p:nvSpPr>
          <p:cNvPr id="4" name="Текст 3"/>
          <p:cNvSpPr>
            <a:spLocks noGrp="1"/>
          </p:cNvSpPr>
          <p:nvPr>
            <p:ph type="body" sz="half" idx="3"/>
          </p:nvPr>
        </p:nvSpPr>
        <p:spPr/>
        <p:txBody>
          <a:bodyPr>
            <a:normAutofit/>
          </a:bodyPr>
          <a:lstStyle/>
          <a:p>
            <a:pPr algn="ctr"/>
            <a:r>
              <a:rPr lang="ru-RU" sz="2400" dirty="0" smtClean="0">
                <a:solidFill>
                  <a:srgbClr val="C00000"/>
                </a:solidFill>
              </a:rPr>
              <a:t>Инклюзивный подход</a:t>
            </a:r>
            <a:endParaRPr lang="ru-RU" sz="2400" dirty="0">
              <a:solidFill>
                <a:srgbClr val="C00000"/>
              </a:solidFill>
            </a:endParaRPr>
          </a:p>
        </p:txBody>
      </p:sp>
      <p:sp>
        <p:nvSpPr>
          <p:cNvPr id="5" name="Содержимое 4"/>
          <p:cNvSpPr>
            <a:spLocks noGrp="1"/>
          </p:cNvSpPr>
          <p:nvPr>
            <p:ph sz="quarter" idx="2"/>
          </p:nvPr>
        </p:nvSpPr>
        <p:spPr>
          <a:xfrm>
            <a:off x="179512" y="969336"/>
            <a:ext cx="4301048" cy="4114800"/>
          </a:xfrm>
        </p:spPr>
        <p:txBody>
          <a:bodyPr>
            <a:noAutofit/>
          </a:bodyPr>
          <a:lstStyle/>
          <a:p>
            <a:pPr>
              <a:buNone/>
            </a:pPr>
            <a:r>
              <a:rPr lang="ru-RU" sz="2200" dirty="0" smtClean="0">
                <a:solidFill>
                  <a:srgbClr val="002060"/>
                </a:solidFill>
              </a:rPr>
              <a:t>имеет свою длительную историю развития в России, Европе, Северной Америке, ряде других стран, достигается методом перенесения элементов специального образования в систему общего образования.</a:t>
            </a:r>
          </a:p>
          <a:p>
            <a:pPr>
              <a:buNone/>
            </a:pPr>
            <a:r>
              <a:rPr lang="ru-RU" sz="2200" dirty="0" smtClean="0">
                <a:solidFill>
                  <a:srgbClr val="002060"/>
                </a:solidFill>
              </a:rPr>
              <a:t>К сожалению, при таком подходе только незначительная группа детей с  ограниченными возможностями здоровья может быть полностью включена в среду общего образования.</a:t>
            </a:r>
            <a:endParaRPr lang="ru-RU" sz="2200" dirty="0">
              <a:solidFill>
                <a:srgbClr val="002060"/>
              </a:solidFill>
            </a:endParaRPr>
          </a:p>
        </p:txBody>
      </p:sp>
      <p:sp>
        <p:nvSpPr>
          <p:cNvPr id="6" name="Содержимое 5"/>
          <p:cNvSpPr>
            <a:spLocks noGrp="1"/>
          </p:cNvSpPr>
          <p:nvPr>
            <p:ph sz="quarter" idx="4"/>
          </p:nvPr>
        </p:nvSpPr>
        <p:spPr>
          <a:xfrm>
            <a:off x="4663440" y="969336"/>
            <a:ext cx="4023360" cy="5888664"/>
          </a:xfrm>
        </p:spPr>
        <p:txBody>
          <a:bodyPr>
            <a:normAutofit fontScale="55000" lnSpcReduction="20000"/>
          </a:bodyPr>
          <a:lstStyle/>
          <a:p>
            <a:pPr>
              <a:buNone/>
            </a:pPr>
            <a:r>
              <a:rPr lang="ru-RU" sz="3600" dirty="0" smtClean="0">
                <a:solidFill>
                  <a:srgbClr val="002060"/>
                </a:solidFill>
              </a:rPr>
              <a:t>ставит вопрос таким образом, что барьеры и трудности в обучении, с которыми сталкиваются ученики с особыми образовательными потребностями в общеобразовательных школах, происходят из-за существующей организации и практики учебного процесса, а также из-за устаревших негибких методов обучения. </a:t>
            </a:r>
          </a:p>
          <a:p>
            <a:pPr>
              <a:buNone/>
            </a:pPr>
            <a:r>
              <a:rPr lang="ru-RU" sz="3600" dirty="0" smtClean="0">
                <a:solidFill>
                  <a:srgbClr val="002060"/>
                </a:solidFill>
              </a:rPr>
              <a:t>Необходимо реформировать школы и искать иные педагогические подходы к обучению таким образом, чтобы было возможно наиболее полно учитывать особые образовательные потребности всех тех учащихся, у которых они возникают.</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700" b="1" dirty="0" smtClean="0"/>
              <a:t>Федеральный закон «Об образовании в Российской Федерации» № 273-ФЗ от 29 декабря 2012 года</a:t>
            </a:r>
            <a:r>
              <a:rPr lang="ru-RU" b="1" dirty="0" smtClean="0"/>
              <a:t/>
            </a:r>
            <a:br>
              <a:rPr lang="ru-RU" b="1" dirty="0" smtClean="0"/>
            </a:br>
            <a:endParaRPr lang="ru-RU" dirty="0"/>
          </a:p>
        </p:txBody>
      </p:sp>
      <p:sp>
        <p:nvSpPr>
          <p:cNvPr id="3" name="Содержимое 2"/>
          <p:cNvSpPr>
            <a:spLocks noGrp="1"/>
          </p:cNvSpPr>
          <p:nvPr>
            <p:ph idx="1"/>
          </p:nvPr>
        </p:nvSpPr>
        <p:spPr>
          <a:xfrm>
            <a:off x="971600" y="1447800"/>
            <a:ext cx="7962088" cy="5410200"/>
          </a:xfrm>
        </p:spPr>
        <p:txBody>
          <a:bodyPr>
            <a:normAutofit fontScale="47500" lnSpcReduction="20000"/>
          </a:bodyPr>
          <a:lstStyle/>
          <a:p>
            <a:r>
              <a:rPr lang="ru-RU" dirty="0" smtClean="0"/>
              <a:t>обучающийся с ограниченными возможностями здоровья - физическое лицо, имеющее недостатки в физическом и (или) психологическом развитии, подтвержденные </a:t>
            </a:r>
            <a:r>
              <a:rPr lang="ru-RU" dirty="0" err="1" smtClean="0"/>
              <a:t>психолого-медико-педагогической</a:t>
            </a:r>
            <a:r>
              <a:rPr lang="ru-RU" dirty="0" smtClean="0"/>
              <a:t> комиссией и препятствующие получению образования без создания специальных условий.</a:t>
            </a:r>
          </a:p>
          <a:p>
            <a:r>
              <a:rPr lang="ru-RU" dirty="0" smtClean="0"/>
              <a:t>индивидуальный учебный план - учебный план, обеспечивающий освоение образовательной программы на основе индивидуализации ее содержания с учетом особенностей и образовательных потребностей конкретного обучающегося;</a:t>
            </a:r>
          </a:p>
          <a:p>
            <a:r>
              <a:rPr lang="ru-RU" dirty="0" smtClean="0"/>
              <a:t>инклюзивное образование - обеспечение равного доступа к образованию для всех обучающихся с учетом разнообразия особых образовательных потребностей и индивидуальных возможностей;</a:t>
            </a:r>
          </a:p>
          <a:p>
            <a:r>
              <a:rPr lang="ru-RU" dirty="0" smtClean="0"/>
              <a:t>адаптированная образовательная программа - образовательная программа, адаптированная для обучения лиц с ограниченными возможностями здоровья с учетом особенностей их психофизического развития, индивидуальных возможностей и при необходимости обеспечивающая коррекцию нарушений развития и социальную адаптацию указанных лиц;</a:t>
            </a:r>
          </a:p>
          <a:p>
            <a:r>
              <a:rPr lang="ru-RU" dirty="0" smtClean="0"/>
              <a:t>специальные условия для получения образования обучающимися с ограниченными возможностями здоровья - условия обучения, воспитания и развития таких обучающихся, включающие в себя использование специальных образовательных программ и методов обучения и воспитания, специальных учебников, учебных пособий и дидактических материалов, специальных технических средств обучения коллективного и индивидуального пользования, предоставление услуг ассистента (помощника), оказывающего обучающимся необходимую техническую помощь, проведение групповых и индивидуальных коррекционных занятий, обеспечение доступа в здания организаций, осуществляющих образовательную деятельность, и другие условия, без которых невозможно или затруднено освоение образовательных программ обучающимися с ограниченными возможностями здоровья.</a:t>
            </a:r>
          </a:p>
          <a:p>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1340768"/>
            <a:ext cx="7674056" cy="4800600"/>
          </a:xfrm>
        </p:spPr>
        <p:txBody>
          <a:bodyPr/>
          <a:lstStyle/>
          <a:p>
            <a:pPr algn="ctr">
              <a:buNone/>
            </a:pPr>
            <a:r>
              <a:rPr lang="ru-RU" b="1" dirty="0" smtClean="0">
                <a:solidFill>
                  <a:srgbClr val="C00000"/>
                </a:solidFill>
              </a:rPr>
              <a:t>Закон определяет круг основных образовательных программ на каждой ступени обучения, дополнительные, профессиональные образовательные программы</a:t>
            </a:r>
            <a:endParaRPr lang="ru-RU" b="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2276872"/>
            <a:ext cx="7498080" cy="1143000"/>
          </a:xfrm>
        </p:spPr>
        <p:txBody>
          <a:bodyPr>
            <a:noAutofit/>
          </a:bodyPr>
          <a:lstStyle/>
          <a:p>
            <a:pPr algn="just"/>
            <a:r>
              <a:rPr lang="ru-RU" sz="2800" dirty="0" smtClean="0"/>
              <a:t>В статье 42 обозначено, что обучающимся, испытывающим трудности в освоении основных общеобразовательных программ, развитии и социальной адаптации, психолого-педагогическая, медицинская и социальная помощь оказывается в центрах психолого-педагогической, медицинской и социальной помощи (ЦППМСП), а также психологами, педагогами-психологами организаций, осуществляющих образовательную деятельность, в которых такие дети обучаются.</a:t>
            </a:r>
            <a:br>
              <a:rPr lang="ru-RU" sz="2800" dirty="0" smtClean="0"/>
            </a:br>
            <a:endParaRPr lang="ru-RU" sz="2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b="1" dirty="0" smtClean="0"/>
              <a:t/>
            </a:r>
            <a:br>
              <a:rPr lang="ru-RU" b="1" dirty="0" smtClean="0"/>
            </a:br>
            <a:r>
              <a:rPr lang="ru-RU" b="1" dirty="0" smtClean="0"/>
              <a:t/>
            </a:r>
            <a:br>
              <a:rPr lang="ru-RU" b="1" dirty="0" smtClean="0"/>
            </a:br>
            <a:r>
              <a:rPr lang="ru-RU" b="1" dirty="0" smtClean="0"/>
              <a:t>Восемь принципов инклюзивного образования:</a:t>
            </a:r>
            <a:r>
              <a:rPr lang="ru-RU" dirty="0" smtClean="0"/>
              <a:t/>
            </a:r>
            <a:br>
              <a:rPr lang="ru-RU" dirty="0" smtClean="0"/>
            </a:br>
            <a:r>
              <a:rPr lang="ru-RU" dirty="0" smtClean="0"/>
              <a:t> </a:t>
            </a:r>
            <a:br>
              <a:rPr lang="ru-RU" dirty="0" smtClean="0"/>
            </a:br>
            <a:endParaRPr lang="ru-RU" dirty="0"/>
          </a:p>
        </p:txBody>
      </p:sp>
      <p:sp>
        <p:nvSpPr>
          <p:cNvPr id="3" name="Содержимое 2"/>
          <p:cNvSpPr>
            <a:spLocks noGrp="1"/>
          </p:cNvSpPr>
          <p:nvPr>
            <p:ph idx="1"/>
          </p:nvPr>
        </p:nvSpPr>
        <p:spPr>
          <a:xfrm>
            <a:off x="1331640" y="1628800"/>
            <a:ext cx="7498080" cy="4800600"/>
          </a:xfrm>
        </p:spPr>
        <p:txBody>
          <a:bodyPr>
            <a:normAutofit fontScale="70000" lnSpcReduction="20000"/>
          </a:bodyPr>
          <a:lstStyle/>
          <a:p>
            <a:pPr lvl="0"/>
            <a:r>
              <a:rPr lang="ru-RU" b="1" dirty="0" smtClean="0">
                <a:solidFill>
                  <a:srgbClr val="002060"/>
                </a:solidFill>
              </a:rPr>
              <a:t>Ценность человека не зависит от его способностей и достижений;</a:t>
            </a:r>
          </a:p>
          <a:p>
            <a:pPr lvl="0"/>
            <a:r>
              <a:rPr lang="ru-RU" b="1" dirty="0" smtClean="0">
                <a:solidFill>
                  <a:srgbClr val="002060"/>
                </a:solidFill>
              </a:rPr>
              <a:t>Каждый человек способен чувствовать и думать;</a:t>
            </a:r>
          </a:p>
          <a:p>
            <a:pPr lvl="0"/>
            <a:r>
              <a:rPr lang="ru-RU" b="1" dirty="0" smtClean="0">
                <a:solidFill>
                  <a:srgbClr val="002060"/>
                </a:solidFill>
              </a:rPr>
              <a:t>Каждый человек имеет право на общение и на то, чтобы быть услышанным;</a:t>
            </a:r>
          </a:p>
          <a:p>
            <a:pPr lvl="0"/>
            <a:r>
              <a:rPr lang="ru-RU" b="1" dirty="0" smtClean="0">
                <a:solidFill>
                  <a:srgbClr val="002060"/>
                </a:solidFill>
              </a:rPr>
              <a:t>Все люди нуждаются друг в друге;</a:t>
            </a:r>
          </a:p>
          <a:p>
            <a:pPr lvl="0"/>
            <a:r>
              <a:rPr lang="ru-RU" b="1" dirty="0" smtClean="0">
                <a:solidFill>
                  <a:srgbClr val="002060"/>
                </a:solidFill>
              </a:rPr>
              <a:t>Подлинное образование может осуществляться только в контексте реальных взаимоотношений;</a:t>
            </a:r>
          </a:p>
          <a:p>
            <a:pPr lvl="0"/>
            <a:r>
              <a:rPr lang="ru-RU" b="1" dirty="0" smtClean="0">
                <a:solidFill>
                  <a:srgbClr val="002060"/>
                </a:solidFill>
              </a:rPr>
              <a:t>Все люди нуждаются в поддержке и дружбе ровесников;</a:t>
            </a:r>
          </a:p>
          <a:p>
            <a:pPr lvl="0"/>
            <a:r>
              <a:rPr lang="ru-RU" b="1" dirty="0" smtClean="0">
                <a:solidFill>
                  <a:srgbClr val="002060"/>
                </a:solidFill>
              </a:rPr>
              <a:t>Для всех обучающихся достижение прогресса скорее может быть в том, что они могут делать, чем в том, что не могут;</a:t>
            </a:r>
          </a:p>
          <a:p>
            <a:pPr lvl="0"/>
            <a:r>
              <a:rPr lang="ru-RU" b="1" dirty="0" smtClean="0">
                <a:solidFill>
                  <a:srgbClr val="002060"/>
                </a:solidFill>
              </a:rPr>
              <a:t>Разнообразие усиливает все стороны жизни человека.</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827584" y="1988840"/>
            <a:ext cx="7406640" cy="1472184"/>
          </a:xfrm>
        </p:spPr>
        <p:txBody>
          <a:bodyPr>
            <a:normAutofit fontScale="90000"/>
          </a:bodyPr>
          <a:lstStyle/>
          <a:p>
            <a:pPr algn="ctr"/>
            <a:r>
              <a:rPr lang="ru-RU" dirty="0" smtClean="0"/>
              <a:t>Пожалуйста, раскройте на примерах из жизни или образовательной практики реализацию одного из принципов!</a:t>
            </a:r>
            <a:endParaRPr lang="ru-RU" dirty="0"/>
          </a:p>
        </p:txBody>
      </p:sp>
      <p:pic>
        <p:nvPicPr>
          <p:cNvPr id="1026" name="Picture 2"/>
          <p:cNvPicPr>
            <a:picLocks noChangeAspect="1" noChangeArrowheads="1"/>
          </p:cNvPicPr>
          <p:nvPr/>
        </p:nvPicPr>
        <p:blipFill>
          <a:blip r:embed="rId2" cstate="print"/>
          <a:srcRect/>
          <a:stretch>
            <a:fillRect/>
          </a:stretch>
        </p:blipFill>
        <p:spPr bwMode="auto">
          <a:xfrm>
            <a:off x="2483768" y="3548132"/>
            <a:ext cx="4407868" cy="2949382"/>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solidFill>
                  <a:srgbClr val="002060"/>
                </a:solidFill>
              </a:rPr>
              <a:t>Ценность человека не зависит от его способностей и достижений</a:t>
            </a:r>
            <a:endParaRPr lang="ru-RU" sz="2800" dirty="0"/>
          </a:p>
        </p:txBody>
      </p:sp>
      <p:pic>
        <p:nvPicPr>
          <p:cNvPr id="43010" name="Picture 2"/>
          <p:cNvPicPr>
            <a:picLocks noChangeAspect="1" noChangeArrowheads="1"/>
          </p:cNvPicPr>
          <p:nvPr/>
        </p:nvPicPr>
        <p:blipFill>
          <a:blip r:embed="rId2" cstate="print"/>
          <a:srcRect/>
          <a:stretch>
            <a:fillRect/>
          </a:stretch>
        </p:blipFill>
        <p:spPr bwMode="auto">
          <a:xfrm>
            <a:off x="2483768" y="2276872"/>
            <a:ext cx="4276725" cy="342900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solidFill>
                  <a:srgbClr val="002060"/>
                </a:solidFill>
              </a:rPr>
              <a:t>Каждый человек способен чувствовать и думать</a:t>
            </a:r>
            <a:endParaRPr lang="ru-RU" sz="2800" dirty="0"/>
          </a:p>
        </p:txBody>
      </p:sp>
      <p:pic>
        <p:nvPicPr>
          <p:cNvPr id="3" name="Picture 1" descr="C:\Users\Вера\Pictures\images (3).jpg"/>
          <p:cNvPicPr>
            <a:picLocks noChangeAspect="1" noChangeArrowheads="1"/>
          </p:cNvPicPr>
          <p:nvPr/>
        </p:nvPicPr>
        <p:blipFill>
          <a:blip r:embed="rId2" cstate="print"/>
          <a:srcRect/>
          <a:stretch>
            <a:fillRect/>
          </a:stretch>
        </p:blipFill>
        <p:spPr bwMode="auto">
          <a:xfrm>
            <a:off x="3563888" y="1844824"/>
            <a:ext cx="3668613" cy="3619915"/>
          </a:xfrm>
          <a:prstGeom prst="rect">
            <a:avLst/>
          </a:prstGeom>
          <a:noFill/>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solidFill>
                  <a:srgbClr val="002060"/>
                </a:solidFill>
              </a:rPr>
              <a:t>Каждый человек имеет право на общение и на то, чтобы быть услышанным</a:t>
            </a:r>
            <a:endParaRPr lang="ru-RU" sz="2800" dirty="0"/>
          </a:p>
        </p:txBody>
      </p:sp>
      <p:pic>
        <p:nvPicPr>
          <p:cNvPr id="40961" name="Picture 1"/>
          <p:cNvPicPr>
            <a:picLocks noChangeAspect="1" noChangeArrowheads="1"/>
          </p:cNvPicPr>
          <p:nvPr/>
        </p:nvPicPr>
        <p:blipFill>
          <a:blip r:embed="rId2" cstate="print"/>
          <a:srcRect/>
          <a:stretch>
            <a:fillRect/>
          </a:stretch>
        </p:blipFill>
        <p:spPr bwMode="auto">
          <a:xfrm>
            <a:off x="1619672" y="1916832"/>
            <a:ext cx="6191250" cy="3133725"/>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476672"/>
            <a:ext cx="7498080" cy="4800600"/>
          </a:xfrm>
        </p:spPr>
        <p:txBody>
          <a:bodyPr/>
          <a:lstStyle/>
          <a:p>
            <a:pPr algn="ctr">
              <a:buNone/>
            </a:pPr>
            <a:r>
              <a:rPr lang="ru-RU" dirty="0" smtClean="0">
                <a:solidFill>
                  <a:srgbClr val="002060"/>
                </a:solidFill>
              </a:rPr>
              <a:t>Принято считать, что идея интегрированного обучения детей с отклонениями в физическом и психическом развитии (другими словами, идея совместного обучения с обычными детьми) возникла в начале 60-х годов ХХ века, и первые опыты интегрированного обучения принадлежат скандинавским странам.</a:t>
            </a:r>
            <a:endParaRPr lang="ru-RU" dirty="0">
              <a:solidFill>
                <a:srgbClr val="002060"/>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solidFill>
                  <a:srgbClr val="002060"/>
                </a:solidFill>
              </a:rPr>
              <a:t>Все люди нуждаются друг в друге</a:t>
            </a:r>
            <a:endParaRPr lang="ru-RU" sz="2800" dirty="0"/>
          </a:p>
        </p:txBody>
      </p:sp>
      <p:pic>
        <p:nvPicPr>
          <p:cNvPr id="39938" name="Picture 2"/>
          <p:cNvPicPr>
            <a:picLocks noChangeAspect="1" noChangeArrowheads="1"/>
          </p:cNvPicPr>
          <p:nvPr/>
        </p:nvPicPr>
        <p:blipFill>
          <a:blip r:embed="rId2" cstate="print"/>
          <a:srcRect/>
          <a:stretch>
            <a:fillRect/>
          </a:stretch>
        </p:blipFill>
        <p:spPr bwMode="auto">
          <a:xfrm>
            <a:off x="1835696" y="1844824"/>
            <a:ext cx="6477000" cy="4333875"/>
          </a:xfrm>
          <a:prstGeom prst="rect">
            <a:avLst/>
          </a:prstGeom>
          <a:noFill/>
          <a:ln w="9525">
            <a:noFill/>
            <a:miter lim="800000"/>
            <a:headEnd/>
            <a:tailEnd/>
          </a:ln>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b="1" dirty="0" smtClean="0">
                <a:solidFill>
                  <a:srgbClr val="002060"/>
                </a:solidFill>
              </a:rPr>
              <a:t>Подлинное образование может осуществляться только в контексте реальных взаимоотношений</a:t>
            </a:r>
            <a:endParaRPr lang="ru-RU" sz="2800" dirty="0"/>
          </a:p>
        </p:txBody>
      </p:sp>
      <p:pic>
        <p:nvPicPr>
          <p:cNvPr id="38913" name="Picture 1" descr="C:\Users\Вера\Pictures\izgoy.jpg"/>
          <p:cNvPicPr>
            <a:picLocks noChangeAspect="1" noChangeArrowheads="1"/>
          </p:cNvPicPr>
          <p:nvPr/>
        </p:nvPicPr>
        <p:blipFill>
          <a:blip r:embed="rId2" cstate="print"/>
          <a:srcRect/>
          <a:stretch>
            <a:fillRect/>
          </a:stretch>
        </p:blipFill>
        <p:spPr bwMode="auto">
          <a:xfrm>
            <a:off x="2843808" y="2492896"/>
            <a:ext cx="4222328" cy="3145634"/>
          </a:xfrm>
          <a:prstGeom prst="rect">
            <a:avLst/>
          </a:prstGeo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solidFill>
                  <a:srgbClr val="002060"/>
                </a:solidFill>
              </a:rPr>
              <a:t>Все люди нуждаются в поддержке и дружбе ровесников</a:t>
            </a:r>
            <a:endParaRPr lang="ru-RU" sz="2800" dirty="0"/>
          </a:p>
        </p:txBody>
      </p:sp>
      <p:pic>
        <p:nvPicPr>
          <p:cNvPr id="3" name="Picture 1"/>
          <p:cNvPicPr>
            <a:picLocks noChangeAspect="1" noChangeArrowheads="1" noCrop="1"/>
          </p:cNvPicPr>
          <p:nvPr/>
        </p:nvPicPr>
        <p:blipFill>
          <a:blip r:embed="rId2" cstate="print"/>
          <a:srcRect/>
          <a:stretch>
            <a:fillRect/>
          </a:stretch>
        </p:blipFill>
        <p:spPr bwMode="auto">
          <a:xfrm>
            <a:off x="2051720" y="1916832"/>
            <a:ext cx="5457825" cy="3848100"/>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616" y="2852936"/>
            <a:ext cx="7498080" cy="1143000"/>
          </a:xfrm>
        </p:spPr>
        <p:txBody>
          <a:bodyPr>
            <a:noAutofit/>
          </a:bodyPr>
          <a:lstStyle/>
          <a:p>
            <a:pPr algn="ctr"/>
            <a:r>
              <a:rPr lang="ru-RU" sz="2800" b="1" dirty="0" smtClean="0">
                <a:solidFill>
                  <a:srgbClr val="002060"/>
                </a:solidFill>
              </a:rPr>
              <a:t>Для всех обучающихся достижение прогресса скорее может быть в том, что они могут делать, чем в том, что не могут</a:t>
            </a:r>
            <a:endParaRPr lang="ru-RU" sz="2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solidFill>
                  <a:srgbClr val="002060"/>
                </a:solidFill>
              </a:rPr>
              <a:t>Разнообразие усиливает все стороны жизни человека</a:t>
            </a:r>
            <a:endParaRPr lang="ru-RU" sz="2800" dirty="0"/>
          </a:p>
        </p:txBody>
      </p:sp>
      <p:pic>
        <p:nvPicPr>
          <p:cNvPr id="3" name="Рисунок 5" descr="образ м принц.jpg"/>
          <p:cNvPicPr>
            <a:picLocks noChangeAspect="1"/>
          </p:cNvPicPr>
          <p:nvPr/>
        </p:nvPicPr>
        <p:blipFill>
          <a:blip r:embed="rId2" cstate="print"/>
          <a:srcRect/>
          <a:stretch>
            <a:fillRect/>
          </a:stretch>
        </p:blipFill>
        <p:spPr bwMode="auto">
          <a:xfrm>
            <a:off x="2123728" y="1772816"/>
            <a:ext cx="5456238" cy="42672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Комплекс  мер</a:t>
            </a:r>
            <a:endParaRPr lang="ru-RU" dirty="0"/>
          </a:p>
        </p:txBody>
      </p:sp>
      <p:sp>
        <p:nvSpPr>
          <p:cNvPr id="3" name="Содержимое 2"/>
          <p:cNvSpPr>
            <a:spLocks noGrp="1"/>
          </p:cNvSpPr>
          <p:nvPr>
            <p:ph idx="1"/>
          </p:nvPr>
        </p:nvSpPr>
        <p:spPr/>
        <p:txBody>
          <a:bodyPr>
            <a:normAutofit fontScale="92500" lnSpcReduction="10000"/>
          </a:bodyPr>
          <a:lstStyle/>
          <a:p>
            <a:r>
              <a:rPr lang="ru-RU" dirty="0" smtClean="0"/>
              <a:t> </a:t>
            </a:r>
            <a:r>
              <a:rPr lang="ru-RU" dirty="0" smtClean="0">
                <a:solidFill>
                  <a:srgbClr val="002060"/>
                </a:solidFill>
              </a:rPr>
              <a:t>техническое оснащение образовательных учреждений</a:t>
            </a:r>
          </a:p>
          <a:p>
            <a:r>
              <a:rPr lang="ru-RU" dirty="0" smtClean="0">
                <a:solidFill>
                  <a:srgbClr val="002060"/>
                </a:solidFill>
              </a:rPr>
              <a:t> разработка специальных учебных курсов для педагогов и других учащихся, направленных на развитие их взаимодействия с детьми ОВЗ</a:t>
            </a:r>
          </a:p>
          <a:p>
            <a:r>
              <a:rPr lang="ru-RU" dirty="0" smtClean="0">
                <a:solidFill>
                  <a:srgbClr val="002060"/>
                </a:solidFill>
              </a:rPr>
              <a:t>разработка специальных программ, направленных на облегчение процесса адаптации детей с ОВЗ в общеобразовательном учреждении</a:t>
            </a:r>
            <a:r>
              <a:rPr lang="ru-RU" dirty="0" smtClean="0"/>
              <a:t>.</a:t>
            </a:r>
          </a:p>
          <a:p>
            <a:endParaRPr lang="ru-RU" dirty="0" smtClean="0"/>
          </a:p>
          <a:p>
            <a:endParaRPr lang="ru-RU"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Опыт Пермского края</a:t>
            </a:r>
            <a:endParaRPr lang="ru-RU" dirty="0"/>
          </a:p>
        </p:txBody>
      </p:sp>
      <p:sp>
        <p:nvSpPr>
          <p:cNvPr id="3" name="Содержимое 2"/>
          <p:cNvSpPr>
            <a:spLocks noGrp="1"/>
          </p:cNvSpPr>
          <p:nvPr>
            <p:ph idx="1"/>
          </p:nvPr>
        </p:nvSpPr>
        <p:spPr>
          <a:xfrm>
            <a:off x="1187624" y="1447800"/>
            <a:ext cx="7746064" cy="4800600"/>
          </a:xfrm>
        </p:spPr>
        <p:txBody>
          <a:bodyPr>
            <a:normAutofit fontScale="92500" lnSpcReduction="10000"/>
          </a:bodyPr>
          <a:lstStyle/>
          <a:p>
            <a:pPr algn="ctr">
              <a:buNone/>
            </a:pPr>
            <a:r>
              <a:rPr lang="ru-RU" sz="2000" b="1" dirty="0" smtClean="0">
                <a:solidFill>
                  <a:srgbClr val="FF0000"/>
                </a:solidFill>
              </a:rPr>
              <a:t>Модели инклюзивного образования реализуются на базе муниципального образовательного учреждения средняя общеобразовательная школа (МОУ СОШ) №73 и города Перми и МОУ СОШ №14 города Березники</a:t>
            </a:r>
          </a:p>
          <a:p>
            <a:pPr algn="ctr">
              <a:buNone/>
            </a:pPr>
            <a:endParaRPr lang="ru-RU" sz="2000" b="1" dirty="0" smtClean="0">
              <a:solidFill>
                <a:srgbClr val="FF0000"/>
              </a:solidFill>
            </a:endParaRPr>
          </a:p>
          <a:p>
            <a:pPr>
              <a:buNone/>
            </a:pPr>
            <a:r>
              <a:rPr lang="ru-RU" sz="2000" dirty="0" smtClean="0"/>
              <a:t>В первые классы пермской школы №73 приняты по 1–2 ребенка с инвалидностью, которые обучаются со сверстниками при сопровождении психологов, </a:t>
            </a:r>
            <a:r>
              <a:rPr lang="ru-RU" sz="2000" dirty="0" err="1" smtClean="0"/>
              <a:t>тьюторов</a:t>
            </a:r>
            <a:r>
              <a:rPr lang="ru-RU" sz="2000" dirty="0" smtClean="0"/>
              <a:t>, дефектологов и других узких специалистов. </a:t>
            </a:r>
          </a:p>
          <a:p>
            <a:pPr>
              <a:buNone/>
            </a:pPr>
            <a:endParaRPr lang="ru-RU" sz="2000" dirty="0" smtClean="0"/>
          </a:p>
          <a:p>
            <a:pPr>
              <a:buNone/>
            </a:pPr>
            <a:r>
              <a:rPr lang="ru-RU" sz="2000" dirty="0" smtClean="0"/>
              <a:t>В школе №14 города Березники реализуется иная модель включения. На базе школы существуют:</a:t>
            </a:r>
          </a:p>
          <a:p>
            <a:r>
              <a:rPr lang="ru-RU" sz="2000" dirty="0" smtClean="0"/>
              <a:t>специальные классы для детей с ОВЗ,</a:t>
            </a:r>
          </a:p>
          <a:p>
            <a:r>
              <a:rPr lang="ru-RU" sz="2000" dirty="0" smtClean="0"/>
              <a:t>общеобразовательные классы, где обучаются дети с ОВЗ,</a:t>
            </a:r>
          </a:p>
          <a:p>
            <a:r>
              <a:rPr lang="ru-RU" sz="2000" dirty="0" smtClean="0"/>
              <a:t>совместное обучение детей с ОВЗ со сверстниками на части занятий.</a:t>
            </a:r>
          </a:p>
          <a:p>
            <a:endParaRPr lang="ru-RU" sz="2000" b="1" dirty="0" smtClean="0">
              <a:solidFill>
                <a:srgbClr val="FF0000"/>
              </a:solidFill>
            </a:endParaRPr>
          </a:p>
          <a:p>
            <a:endParaRPr lang="ru-RU" dirty="0" smtClean="0"/>
          </a:p>
          <a:p>
            <a:endParaRPr lang="ru-RU" dirty="0" smtClean="0"/>
          </a:p>
          <a:p>
            <a:endParaRPr lang="ru-RU" dirty="0" smtClean="0"/>
          </a:p>
          <a:p>
            <a:endParaRPr lang="ru-RU" dirty="0" smtClean="0"/>
          </a:p>
          <a:p>
            <a:endParaRPr lang="ru-RU" dirty="0" smtClean="0"/>
          </a:p>
          <a:p>
            <a:endParaRPr lang="ru-RU" dirty="0" smtClean="0"/>
          </a:p>
          <a:p>
            <a:endParaRPr lang="ru-RU"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0"/>
            <a:ext cx="7498080" cy="836712"/>
          </a:xfrm>
        </p:spPr>
        <p:txBody>
          <a:bodyPr>
            <a:normAutofit/>
          </a:bodyPr>
          <a:lstStyle/>
          <a:p>
            <a:pPr algn="ctr"/>
            <a:r>
              <a:rPr lang="ru-RU" dirty="0" smtClean="0"/>
              <a:t>Опыт г. Томска</a:t>
            </a:r>
            <a:endParaRPr lang="ru-RU" dirty="0"/>
          </a:p>
        </p:txBody>
      </p:sp>
      <p:sp>
        <p:nvSpPr>
          <p:cNvPr id="3" name="Содержимое 2"/>
          <p:cNvSpPr>
            <a:spLocks noGrp="1"/>
          </p:cNvSpPr>
          <p:nvPr>
            <p:ph idx="1"/>
          </p:nvPr>
        </p:nvSpPr>
        <p:spPr>
          <a:xfrm>
            <a:off x="1115616" y="548680"/>
            <a:ext cx="7848872" cy="6805736"/>
          </a:xfrm>
        </p:spPr>
        <p:txBody>
          <a:bodyPr>
            <a:normAutofit fontScale="62500" lnSpcReduction="20000"/>
          </a:bodyPr>
          <a:lstStyle/>
          <a:p>
            <a:pPr>
              <a:buNone/>
            </a:pPr>
            <a:endParaRPr lang="ru-RU" dirty="0" smtClean="0"/>
          </a:p>
          <a:p>
            <a:r>
              <a:rPr lang="ru-RU" dirty="0" smtClean="0"/>
              <a:t>обучение детей в детских садах и группах компенсирующего вида.</a:t>
            </a:r>
          </a:p>
          <a:p>
            <a:r>
              <a:rPr lang="ru-RU" dirty="0" smtClean="0"/>
              <a:t>По мере готовности дети переходят в  детские сады </a:t>
            </a:r>
            <a:r>
              <a:rPr lang="ru-RU" dirty="0" err="1" smtClean="0"/>
              <a:t>общеразвивающего</a:t>
            </a:r>
            <a:r>
              <a:rPr lang="ru-RU" dirty="0" smtClean="0"/>
              <a:t> вида;</a:t>
            </a:r>
          </a:p>
          <a:p>
            <a:r>
              <a:rPr lang="ru-RU" dirty="0" smtClean="0"/>
              <a:t>коррекционные занятия с детьми с инвалидностью, не посещающими детские дошкольные учреждения по  состоянию здоровья;</a:t>
            </a:r>
          </a:p>
          <a:p>
            <a:r>
              <a:rPr lang="ru-RU" dirty="0" smtClean="0"/>
              <a:t> занятия организуются в ДОУ по месту жительства и по индивидуальному графику с последующим включением детей (с учетом медицинских показателей) в образовательное учреждение;</a:t>
            </a:r>
          </a:p>
          <a:p>
            <a:r>
              <a:rPr lang="ru-RU" dirty="0" smtClean="0"/>
              <a:t> обучение в подготовительных и первых классах специальных (коррекционных) школ VIII вида детей из семей, находящихся в социально опасном положении, не посещавших детский сад;</a:t>
            </a:r>
          </a:p>
          <a:p>
            <a:r>
              <a:rPr lang="ru-RU" dirty="0" smtClean="0"/>
              <a:t>создание муниципальной системы работы с семьями, находящимися в социально опасном положении и имеющими детей с ограниченными возможностями здоровья;</a:t>
            </a:r>
          </a:p>
          <a:p>
            <a:r>
              <a:rPr lang="ru-RU" dirty="0" smtClean="0"/>
              <a:t>обучение детей с тяжелыми нарушениями речи в начальных классах специальной (коррекционной) школы. Все дети после окончания этой школы поступают в общеобразовательную школу;</a:t>
            </a:r>
          </a:p>
          <a:p>
            <a:pPr>
              <a:buNone/>
            </a:pPr>
            <a:r>
              <a:rPr lang="ru-RU" dirty="0" smtClean="0"/>
              <a:t> обучение детей в учреждениях дополнительного образования.</a:t>
            </a:r>
            <a:endParaRPr lang="ru-RU"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274638"/>
            <a:ext cx="7890080" cy="1143000"/>
          </a:xfrm>
        </p:spPr>
        <p:txBody>
          <a:bodyPr>
            <a:noAutofit/>
          </a:bodyPr>
          <a:lstStyle/>
          <a:p>
            <a:pPr algn="ctr"/>
            <a:r>
              <a:rPr lang="ru-RU" sz="2400" dirty="0" smtClean="0"/>
              <a:t>Результаты подготовки ребенка с ограниченными возможностями здоровья к обучению в общеобразовательных учреждениях:</a:t>
            </a:r>
            <a:endParaRPr lang="ru-RU" sz="2400" dirty="0"/>
          </a:p>
        </p:txBody>
      </p:sp>
      <p:sp>
        <p:nvSpPr>
          <p:cNvPr id="3" name="Содержимое 2"/>
          <p:cNvSpPr>
            <a:spLocks noGrp="1"/>
          </p:cNvSpPr>
          <p:nvPr>
            <p:ph idx="1"/>
          </p:nvPr>
        </p:nvSpPr>
        <p:spPr>
          <a:xfrm>
            <a:off x="971600" y="1447800"/>
            <a:ext cx="7962088" cy="5653608"/>
          </a:xfrm>
        </p:spPr>
        <p:txBody>
          <a:bodyPr>
            <a:normAutofit fontScale="70000" lnSpcReduction="20000"/>
          </a:bodyPr>
          <a:lstStyle/>
          <a:p>
            <a:r>
              <a:rPr lang="ru-RU" b="1" dirty="0" smtClean="0">
                <a:solidFill>
                  <a:srgbClr val="002060"/>
                </a:solidFill>
              </a:rPr>
              <a:t>успешное освоение общеобразовательной программы детьми с сенсорными, речевыми нарушениями, нарушениями опорно-двигательного аппарата, с задержкой психического развития</a:t>
            </a:r>
          </a:p>
          <a:p>
            <a:pPr>
              <a:buNone/>
            </a:pPr>
            <a:endParaRPr lang="ru-RU" sz="2600" b="1" dirty="0" smtClean="0">
              <a:solidFill>
                <a:srgbClr val="002060"/>
              </a:solidFill>
            </a:endParaRPr>
          </a:p>
          <a:p>
            <a:r>
              <a:rPr lang="ru-RU" b="1" dirty="0" smtClean="0">
                <a:solidFill>
                  <a:srgbClr val="002060"/>
                </a:solidFill>
              </a:rPr>
              <a:t>83% детей из групп и садов компенсирующего вида в дальнейшем посещают общеобразовательную школу</a:t>
            </a:r>
          </a:p>
          <a:p>
            <a:pPr>
              <a:buNone/>
            </a:pPr>
            <a:endParaRPr lang="ru-RU" sz="2600" b="1" dirty="0" smtClean="0">
              <a:solidFill>
                <a:srgbClr val="002060"/>
              </a:solidFill>
            </a:endParaRPr>
          </a:p>
          <a:p>
            <a:r>
              <a:rPr lang="ru-RU" b="1" dirty="0" smtClean="0">
                <a:solidFill>
                  <a:srgbClr val="002060"/>
                </a:solidFill>
              </a:rPr>
              <a:t>за 4 года в подготовительных классах прошли обучение 273 ребенка с ограниченными возможностями здоровья из семей, находящихся в социально опасном положении. Из них 93% детей получают цензовое образование. 79% детей усваивают программу общеобразовательной школы в полном объеме. 14% детей имеют статус «ребенок с ограниченными возможностями здоровья», обучаются в общеобразовательных школах в системе инклюзивного образования по индивидуальным образовательным программам с </a:t>
            </a:r>
            <a:r>
              <a:rPr lang="ru-RU" b="1" dirty="0" err="1" smtClean="0">
                <a:solidFill>
                  <a:srgbClr val="002060"/>
                </a:solidFill>
              </a:rPr>
              <a:t>психолого-медико-педагогическим</a:t>
            </a:r>
            <a:r>
              <a:rPr lang="ru-RU" b="1" dirty="0" smtClean="0">
                <a:solidFill>
                  <a:srgbClr val="002060"/>
                </a:solidFill>
              </a:rPr>
              <a:t> сопровождением.</a:t>
            </a:r>
            <a:endParaRPr lang="ru-RU" dirty="0">
              <a:solidFill>
                <a:srgbClr val="00206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2800" b="1" dirty="0" smtClean="0"/>
              <a:t>Психолого-педагогические группы.                          Варианты комплектования групп детей для проведения психологических занятий :   </a:t>
            </a:r>
            <a:r>
              <a:rPr lang="ru-RU" sz="2800" dirty="0" smtClean="0"/>
              <a:t/>
            </a:r>
            <a:br>
              <a:rPr lang="ru-RU" sz="2800" dirty="0" smtClean="0"/>
            </a:br>
            <a:endParaRPr lang="ru-RU" sz="2800" dirty="0"/>
          </a:p>
        </p:txBody>
      </p:sp>
      <p:sp>
        <p:nvSpPr>
          <p:cNvPr id="3" name="Содержимое 2"/>
          <p:cNvSpPr>
            <a:spLocks noGrp="1"/>
          </p:cNvSpPr>
          <p:nvPr>
            <p:ph idx="1"/>
          </p:nvPr>
        </p:nvSpPr>
        <p:spPr>
          <a:xfrm>
            <a:off x="1435608" y="1447800"/>
            <a:ext cx="7498080" cy="5410200"/>
          </a:xfrm>
        </p:spPr>
        <p:txBody>
          <a:bodyPr>
            <a:normAutofit fontScale="40000" lnSpcReduction="20000"/>
          </a:bodyPr>
          <a:lstStyle/>
          <a:p>
            <a:pPr lvl="0"/>
            <a:r>
              <a:rPr lang="ru-RU" b="1" i="1" dirty="0" smtClean="0">
                <a:solidFill>
                  <a:srgbClr val="002060"/>
                </a:solidFill>
              </a:rPr>
              <a:t>Комплектование групп  по возрастному принципу</a:t>
            </a:r>
            <a:r>
              <a:rPr lang="ru-RU" i="1" dirty="0" smtClean="0"/>
              <a:t>. </a:t>
            </a:r>
            <a:endParaRPr lang="ru-RU" dirty="0" smtClean="0"/>
          </a:p>
          <a:p>
            <a:pPr>
              <a:buNone/>
            </a:pPr>
            <a:r>
              <a:rPr lang="ru-RU" dirty="0" smtClean="0"/>
              <a:t>	В данном случае возможны два варианта:</a:t>
            </a:r>
          </a:p>
          <a:p>
            <a:r>
              <a:rPr lang="ru-RU" i="1" dirty="0" smtClean="0"/>
              <a:t>- </a:t>
            </a:r>
            <a:r>
              <a:rPr lang="ru-RU" i="1" u="sng" dirty="0" smtClean="0"/>
              <a:t>одновозрастные группы</a:t>
            </a:r>
            <a:r>
              <a:rPr lang="ru-RU" i="1" dirty="0" smtClean="0"/>
              <a:t>:</a:t>
            </a:r>
            <a:r>
              <a:rPr lang="ru-RU" dirty="0" smtClean="0"/>
              <a:t> формируется группа (или несколько групп     по 12-15 человек) детей среднего школьного возраста (8-11 лет), подростковая группа (12-16 лет). Данный вариант позволяет разрабатывать программу  занятий, рассчитанную на детей приблизительно одного возраста. Работа в такой группе способствуют эмоциональному раскрепощению детей накоплению у детей опыта межличностного взаимодействия со сверстниками, приобретению определенного социального статуса, развивает навыки  действий с учетом интересов членов группы.</a:t>
            </a:r>
          </a:p>
          <a:p>
            <a:r>
              <a:rPr lang="ru-RU" b="1" dirty="0" smtClean="0"/>
              <a:t> - </a:t>
            </a:r>
            <a:r>
              <a:rPr lang="ru-RU" i="1" u="sng" dirty="0" smtClean="0"/>
              <a:t>разновозрастные группы</a:t>
            </a:r>
            <a:r>
              <a:rPr lang="ru-RU" dirty="0" smtClean="0"/>
              <a:t> (в одну группу входят дети разных возрастов). Такой подход способствует накоплению коммуникативного опыта на основе непосредственного участия в общении с детьми разных возрастов, стимулированию личностного роста как детей младшего, так и старшего возраста, отработке разных ролевых ролей, формированию чувства общности и стремления к взаимопомощи, к поддержке. При использовании данного подхода желательно, чтобы и условия проживания детей были соответствующими, то есть в одной комнате проживали дети разных возрастов.</a:t>
            </a:r>
          </a:p>
          <a:p>
            <a:pPr lvl="0"/>
            <a:r>
              <a:rPr lang="ru-RU" b="1" i="1" dirty="0" smtClean="0">
                <a:solidFill>
                  <a:srgbClr val="002060"/>
                </a:solidFill>
              </a:rPr>
              <a:t>Комплектование групп в зависимости от заболеваний</a:t>
            </a:r>
            <a:r>
              <a:rPr lang="ru-RU" b="1" dirty="0" smtClean="0"/>
              <a:t> </a:t>
            </a:r>
            <a:r>
              <a:rPr lang="ru-RU" dirty="0" smtClean="0"/>
              <a:t>позволяет вести целенаправленную специфическую работу (например, телесно-ориентированную терапию для детей с ДЦП и т.д.). Схожесть проблем у   детей с одинаковыми заболеваниями способствует сплочению, развитию навыков поддержки друг друга. В данном случае более тесно взаимодействуют и специалисты (психологи, медики и педагоги).</a:t>
            </a:r>
          </a:p>
          <a:p>
            <a:pPr lvl="0"/>
            <a:r>
              <a:rPr lang="ru-RU" b="1" i="1" dirty="0" smtClean="0">
                <a:solidFill>
                  <a:srgbClr val="002060"/>
                </a:solidFill>
              </a:rPr>
              <a:t>Комплектование групп по результатам диагностики</a:t>
            </a:r>
            <a:r>
              <a:rPr lang="ru-RU" i="1" dirty="0" smtClean="0"/>
              <a:t>.</a:t>
            </a:r>
            <a:r>
              <a:rPr lang="ru-RU" b="1" dirty="0" smtClean="0"/>
              <a:t> </a:t>
            </a:r>
            <a:r>
              <a:rPr lang="ru-RU" dirty="0" smtClean="0"/>
              <a:t> Формируются группы из детей с повышенной тревожностью, агрессивностью и т.д. При работе специалистов упор делается на непосредственной работе над этой проблемой за определенный срок.</a:t>
            </a:r>
          </a:p>
          <a:p>
            <a:pPr lvl="0"/>
            <a:r>
              <a:rPr lang="ru-RU" b="1" i="1" dirty="0" smtClean="0">
                <a:solidFill>
                  <a:srgbClr val="002060"/>
                </a:solidFill>
              </a:rPr>
              <a:t>Комплектование смешанных групп</a:t>
            </a:r>
            <a:r>
              <a:rPr lang="ru-RU" i="1" dirty="0" smtClean="0"/>
              <a:t>.</a:t>
            </a:r>
            <a:r>
              <a:rPr lang="ru-RU" dirty="0" smtClean="0"/>
              <a:t> В данном случае дети делятся в произвольном порядке без учета возраста и заболеваний.</a:t>
            </a:r>
          </a:p>
          <a:p>
            <a:pPr lvl="0"/>
            <a:r>
              <a:rPr lang="ru-RU" b="1" i="1" dirty="0" smtClean="0">
                <a:solidFill>
                  <a:srgbClr val="002060"/>
                </a:solidFill>
              </a:rPr>
              <a:t>Комплектование групп по региональному признаку</a:t>
            </a:r>
            <a:r>
              <a:rPr lang="ru-RU" i="1" dirty="0" smtClean="0"/>
              <a:t>. </a:t>
            </a:r>
            <a:r>
              <a:rPr lang="ru-RU" dirty="0" smtClean="0"/>
              <a:t>Дети, приехавшие из одного региона, формируются в одну или несколько групп.</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332656"/>
            <a:ext cx="7714104" cy="4800600"/>
          </a:xfrm>
        </p:spPr>
        <p:txBody>
          <a:bodyPr>
            <a:noAutofit/>
          </a:bodyPr>
          <a:lstStyle/>
          <a:p>
            <a:pPr>
              <a:buNone/>
            </a:pPr>
            <a:r>
              <a:rPr lang="ru-RU" sz="2400" dirty="0" smtClean="0"/>
              <a:t>Однако история специальной педагогики свидетельствует о том, что почти 200 лет назад, в первые десятилетия </a:t>
            </a:r>
            <a:r>
              <a:rPr lang="en-US" sz="2400" dirty="0" smtClean="0"/>
              <a:t>XIX</a:t>
            </a:r>
            <a:r>
              <a:rPr lang="ru-RU" sz="2400" dirty="0" smtClean="0"/>
              <a:t> века проблема совместного обучения не только занимала умы прогрессивных педагогов, но и в целом ряде случаев была с успехом апробирована в условиях тогда еще не имевшей ценза народной школы некоторых европейских стран. </a:t>
            </a:r>
          </a:p>
          <a:p>
            <a:pPr>
              <a:buNone/>
            </a:pPr>
            <a:endParaRPr lang="ru-RU" sz="2400" dirty="0" smtClean="0"/>
          </a:p>
          <a:p>
            <a:pPr>
              <a:buNone/>
            </a:pPr>
            <a:r>
              <a:rPr lang="ru-RU" sz="2400" dirty="0" smtClean="0"/>
              <a:t>Европейская педагогика начинает </a:t>
            </a:r>
            <a:r>
              <a:rPr lang="en-US" sz="2400" dirty="0" smtClean="0"/>
              <a:t>XIX</a:t>
            </a:r>
            <a:r>
              <a:rPr lang="ru-RU" sz="2400" dirty="0" smtClean="0"/>
              <a:t> век под знаком педагогических идей И.Г.Песталоцци (1746-1827) – о необходимости и возможности обучения всех детей и подготовки их к будущей трудовой деятельности, о разностороннем развитии ребенка в соответствии с его природой и потребностями, о важности обучения для детей с отставанием в умственном развитии, физически и социально неблагополучных. </a:t>
            </a:r>
            <a:endParaRPr lang="ru-RU" sz="24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971600" y="476672"/>
            <a:ext cx="7962088" cy="5771728"/>
          </a:xfrm>
        </p:spPr>
        <p:txBody>
          <a:bodyPr>
            <a:normAutofit fontScale="85000" lnSpcReduction="20000"/>
          </a:bodyPr>
          <a:lstStyle/>
          <a:p>
            <a:r>
              <a:rPr lang="ru-RU" dirty="0" smtClean="0"/>
              <a:t>Подростковый период характеризуется </a:t>
            </a:r>
            <a:r>
              <a:rPr lang="ru-RU" b="1" dirty="0" smtClean="0"/>
              <a:t>субъективными трудностями в определении своих жизненных целей и перспектив</a:t>
            </a:r>
            <a:r>
              <a:rPr lang="ru-RU" dirty="0" smtClean="0"/>
              <a:t>. </a:t>
            </a:r>
          </a:p>
          <a:p>
            <a:r>
              <a:rPr lang="ru-RU" dirty="0" smtClean="0"/>
              <a:t>Это связано  с </a:t>
            </a:r>
            <a:r>
              <a:rPr lang="ru-RU" dirty="0" err="1" smtClean="0"/>
              <a:t>интериоризацией</a:t>
            </a:r>
            <a:r>
              <a:rPr lang="ru-RU" dirty="0" smtClean="0"/>
              <a:t> подростками ценностных установок родителей, усвоением общекультурных, социальных норм, трудностями и непониманием со стороны сверстников, сложностями в общении со старшим поколением и другими причинами. </a:t>
            </a:r>
          </a:p>
          <a:p>
            <a:r>
              <a:rPr lang="ru-RU" dirty="0" smtClean="0"/>
              <a:t>Все перечисленное приводит как </a:t>
            </a:r>
            <a:r>
              <a:rPr lang="ru-RU" b="1" u="sng" dirty="0" smtClean="0"/>
              <a:t>к конфликтам   с социальным окружением подростка, так и к серьезному </a:t>
            </a:r>
            <a:r>
              <a:rPr lang="ru-RU" b="1" u="sng" dirty="0" err="1" smtClean="0"/>
              <a:t>внутриличностному</a:t>
            </a:r>
            <a:r>
              <a:rPr lang="ru-RU" b="1" u="sng" dirty="0" smtClean="0"/>
              <a:t> конфликту</a:t>
            </a:r>
            <a:r>
              <a:rPr lang="ru-RU" dirty="0" smtClean="0"/>
              <a:t>.   </a:t>
            </a:r>
          </a:p>
          <a:p>
            <a:r>
              <a:rPr lang="ru-RU" dirty="0" smtClean="0"/>
              <a:t>Одной из приоритетных задач является помочь детям и подросткам понять свой внутренний мир, «обратиться к себе», а после этого –  понять внутренний мир тех, кто находится  рядом.  </a:t>
            </a:r>
          </a:p>
          <a:p>
            <a:endParaRPr lang="ru-RU"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35608" y="404664"/>
            <a:ext cx="7498080" cy="5843736"/>
          </a:xfrm>
        </p:spPr>
        <p:txBody>
          <a:bodyPr>
            <a:normAutofit fontScale="62500" lnSpcReduction="20000"/>
          </a:bodyPr>
          <a:lstStyle/>
          <a:p>
            <a:pPr algn="just">
              <a:buNone/>
            </a:pPr>
            <a:r>
              <a:rPr lang="ru-RU" dirty="0" smtClean="0"/>
              <a:t>	Эмоции являются неотъемлемой частью нашей повседневной жизни. Выступая в качестве регуляторов поведения, они выполняют приспособительную функцию в плане организации взаимодействия субъекта с внешней средой, обеспечения активных форм его жизнедеятельности. Социальное поведение часто требует от ребенка преодоления непосредственных эмоциональных реакций как со стороны партнера по общению, так и своих собственных, то есть требует определенной гибкости эмоционального реагирования и переживания. Как правило, детям и подросткам бывает трудно осознать и сформулировать свои эмоциональные проблемы. </a:t>
            </a:r>
          </a:p>
          <a:p>
            <a:pPr>
              <a:buNone/>
            </a:pPr>
            <a:endParaRPr lang="ru-RU" dirty="0" smtClean="0"/>
          </a:p>
          <a:p>
            <a:pPr algn="ctr">
              <a:buNone/>
            </a:pPr>
            <a:r>
              <a:rPr lang="ru-RU" b="1" dirty="0" smtClean="0">
                <a:solidFill>
                  <a:srgbClr val="002060"/>
                </a:solidFill>
              </a:rPr>
              <a:t>Важно развитие гибкости эмоционального реагирования, обучение навыкам эмоционального контроля, рефлексии, отслеживанию собственных эмоций. </a:t>
            </a:r>
          </a:p>
          <a:p>
            <a:pPr>
              <a:buNone/>
            </a:pPr>
            <a:endParaRPr lang="ru-RU" b="1" dirty="0" smtClean="0">
              <a:solidFill>
                <a:srgbClr val="C00000"/>
              </a:solidFill>
            </a:endParaRPr>
          </a:p>
          <a:p>
            <a:pPr algn="ctr">
              <a:buNone/>
            </a:pPr>
            <a:r>
              <a:rPr lang="ru-RU" b="1" u="sng" dirty="0" smtClean="0">
                <a:solidFill>
                  <a:srgbClr val="C00000"/>
                </a:solidFill>
              </a:rPr>
              <a:t>Результат: гармонизации эмоционального состояния, коррекция коммуникативной сферы, расширение позитивного социального опыта детей и подростков</a:t>
            </a:r>
            <a:endParaRPr lang="ru-RU" b="1" u="sng" dirty="0">
              <a:solidFill>
                <a:srgbClr val="C0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600" b="1" i="1" dirty="0" smtClean="0"/>
              <a:t>Психологический портрет ребенка</a:t>
            </a:r>
            <a:r>
              <a:rPr lang="ru-RU" b="1" i="1" dirty="0" smtClean="0"/>
              <a:t/>
            </a:r>
            <a:br>
              <a:rPr lang="ru-RU" b="1" i="1" dirty="0" smtClean="0"/>
            </a:br>
            <a:endParaRPr lang="ru-RU" dirty="0"/>
          </a:p>
        </p:txBody>
      </p:sp>
      <p:graphicFrame>
        <p:nvGraphicFramePr>
          <p:cNvPr id="5" name="Таблица 4"/>
          <p:cNvGraphicFramePr>
            <a:graphicFrameLocks noGrp="1"/>
          </p:cNvGraphicFramePr>
          <p:nvPr/>
        </p:nvGraphicFramePr>
        <p:xfrm>
          <a:off x="179512" y="908720"/>
          <a:ext cx="8748465" cy="5364480"/>
        </p:xfrm>
        <a:graphic>
          <a:graphicData uri="http://schemas.openxmlformats.org/drawingml/2006/table">
            <a:tbl>
              <a:tblPr/>
              <a:tblGrid>
                <a:gridCol w="841838"/>
                <a:gridCol w="1851094"/>
                <a:gridCol w="2689370"/>
                <a:gridCol w="3366163"/>
              </a:tblGrid>
              <a:tr h="191871">
                <a:tc>
                  <a:txBody>
                    <a:bodyPr/>
                    <a:lstStyle/>
                    <a:p>
                      <a:pPr algn="ctr">
                        <a:spcAft>
                          <a:spcPts val="0"/>
                        </a:spcAft>
                      </a:pPr>
                      <a:r>
                        <a:rPr lang="ru-RU" sz="1100" b="1" dirty="0">
                          <a:latin typeface="Times New Roman"/>
                          <a:ea typeface="Times New Roman"/>
                          <a:cs typeface="Times New Roman"/>
                        </a:rPr>
                        <a:t>Возрастная группа</a:t>
                      </a:r>
                      <a:endParaRPr lang="ru-RU" sz="1100" dirty="0">
                        <a:latin typeface="Times New Roman"/>
                        <a:ea typeface="Times New Roman"/>
                        <a:cs typeface="Times New Roman"/>
                      </a:endParaRP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100" b="1">
                          <a:latin typeface="Times New Roman"/>
                          <a:ea typeface="Times New Roman"/>
                          <a:cs typeface="Times New Roman"/>
                        </a:rPr>
                        <a:t>Общая характеристика возрастной группы</a:t>
                      </a:r>
                      <a:endParaRPr lang="ru-RU" sz="1100">
                        <a:latin typeface="Times New Roman"/>
                        <a:ea typeface="Times New Roman"/>
                        <a:cs typeface="Times New Roman"/>
                      </a:endParaRP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100" b="1">
                          <a:latin typeface="Times New Roman"/>
                          <a:ea typeface="Times New Roman"/>
                          <a:cs typeface="Times New Roman"/>
                        </a:rPr>
                        <a:t>Развитие психический функций</a:t>
                      </a:r>
                      <a:endParaRPr lang="ru-RU" sz="1100">
                        <a:latin typeface="Times New Roman"/>
                        <a:ea typeface="Times New Roman"/>
                        <a:cs typeface="Times New Roman"/>
                      </a:endParaRP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100" b="1">
                          <a:latin typeface="Times New Roman"/>
                          <a:ea typeface="Times New Roman"/>
                          <a:cs typeface="Times New Roman"/>
                        </a:rPr>
                        <a:t>Развитие личности</a:t>
                      </a:r>
                      <a:endParaRPr lang="ru-RU" sz="1100">
                        <a:latin typeface="Times New Roman"/>
                        <a:ea typeface="Times New Roman"/>
                        <a:cs typeface="Times New Roman"/>
                      </a:endParaRP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65865">
                <a:tc>
                  <a:txBody>
                    <a:bodyPr/>
                    <a:lstStyle/>
                    <a:p>
                      <a:pPr algn="just">
                        <a:spcAft>
                          <a:spcPts val="0"/>
                        </a:spcAft>
                      </a:pPr>
                      <a:r>
                        <a:rPr lang="ru-RU" sz="1100" b="1">
                          <a:latin typeface="Times New Roman"/>
                          <a:ea typeface="Times New Roman"/>
                          <a:cs typeface="Times New Roman"/>
                        </a:rPr>
                        <a:t>Дошкольный возраст (3 - 7 лет)</a:t>
                      </a:r>
                      <a:endParaRPr lang="ru-RU" sz="1100">
                        <a:latin typeface="Times New Roman"/>
                        <a:ea typeface="Times New Roman"/>
                        <a:cs typeface="Times New Roman"/>
                      </a:endParaRP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100" dirty="0">
                          <a:latin typeface="Times New Roman"/>
                          <a:ea typeface="Times New Roman"/>
                          <a:cs typeface="Times New Roman"/>
                        </a:rPr>
                        <a:t>Период открытия детьми для себя мира человеческих отношений. Испытывают сильное желание включиться во взрослую жизнь,  активно стремятся к самостоятельности. Поскольку эти желания в непосредственной своей жизнедеятельности они еще удовлетворить не могут, то их ведущей деятельностью становится игра, в которой они реализуют свою самостоятельную деятельность, моделирующую жизнь взрослых. Развивается творческое воображение, присутствует своя, особая логика мышления, подчиняющаяся динамике образных представлений. Возникает эмоциональное предвосхищение последствий своего поведения, самооценки, осознание переживаний. Формируется соподчинение мотивов и самосознание.</a:t>
                      </a: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100" dirty="0">
                          <a:latin typeface="Times New Roman"/>
                          <a:ea typeface="Times New Roman"/>
                          <a:cs typeface="Times New Roman"/>
                        </a:rPr>
                        <a:t>РЕЧЬ. Владеют всеми формами устной речи. Появляются развернутые сообщения. Содержательно усложняются диалоги.</a:t>
                      </a:r>
                    </a:p>
                    <a:p>
                      <a:pPr algn="just">
                        <a:spcAft>
                          <a:spcPts val="0"/>
                        </a:spcAft>
                      </a:pPr>
                      <a:r>
                        <a:rPr lang="ru-RU" sz="1100" dirty="0">
                          <a:latin typeface="Times New Roman"/>
                          <a:ea typeface="Times New Roman"/>
                          <a:cs typeface="Times New Roman"/>
                        </a:rPr>
                        <a:t>ВОСПРИЯТИЕ - осмысленное, целенаправленное, анализирующее. В нем выделяются произвольные действия – наблюдение, рассматривание, поиск. Однако необходимо специально организованное восприятие, так как образное начало мешает ребенку сделать правильные выводы относительно своего наблюдения. Следовательно, для адекватного понимания содержания картины ребенком необходимо наличие соответствующих пояснений со стороны взрослых. </a:t>
                      </a:r>
                    </a:p>
                    <a:p>
                      <a:pPr algn="just">
                        <a:spcAft>
                          <a:spcPts val="0"/>
                        </a:spcAft>
                      </a:pPr>
                      <a:r>
                        <a:rPr lang="ru-RU" sz="1100" dirty="0">
                          <a:latin typeface="Times New Roman"/>
                          <a:ea typeface="Times New Roman"/>
                          <a:cs typeface="Times New Roman"/>
                        </a:rPr>
                        <a:t>ПАМЯТЬ является доминирующей функций, однако она не достаточно произвольна. Активно развивается и функционирует в игровой деятельности. Включается в процесс формирования личности.</a:t>
                      </a:r>
                    </a:p>
                    <a:p>
                      <a:pPr algn="just">
                        <a:spcAft>
                          <a:spcPts val="0"/>
                        </a:spcAft>
                      </a:pPr>
                      <a:r>
                        <a:rPr lang="ru-RU" sz="1100" dirty="0">
                          <a:latin typeface="Times New Roman"/>
                          <a:ea typeface="Times New Roman"/>
                          <a:cs typeface="Times New Roman"/>
                        </a:rPr>
                        <a:t>МЫШЛЕНИЕ – наглядно – образное. Для успешного выполнения задания ребенку необходимо запомнить само задание, представить его себе, понять. </a:t>
                      </a: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100" dirty="0">
                          <a:latin typeface="Times New Roman"/>
                          <a:ea typeface="Times New Roman"/>
                          <a:cs typeface="Times New Roman"/>
                        </a:rPr>
                        <a:t>Происходит становление основных личностных механизмов и образований. Развиваются тесно связанные друг с другом эмоциональная и мотивационная сферы, формируется самосознание.</a:t>
                      </a:r>
                    </a:p>
                    <a:p>
                      <a:pPr algn="just">
                        <a:spcAft>
                          <a:spcPts val="0"/>
                        </a:spcAft>
                      </a:pPr>
                      <a:r>
                        <a:rPr lang="ru-RU" sz="1100" dirty="0">
                          <a:latin typeface="Times New Roman"/>
                          <a:ea typeface="Times New Roman"/>
                          <a:cs typeface="Times New Roman"/>
                        </a:rPr>
                        <a:t>Характерна спокойная эмоциональность, отсутствие сильных аффективных вспышек и конфликтов по незначительным поводам. Формируется эмоциональное предвосхищение, т.е. ребенок способен предвосхищать последствия своего поведения, он заранее знает плохо или хорошо он поступил. Деятельность, как правило, эмоционально насыщенна. </a:t>
                      </a:r>
                    </a:p>
                    <a:p>
                      <a:pPr algn="just">
                        <a:spcAft>
                          <a:spcPts val="0"/>
                        </a:spcAft>
                      </a:pPr>
                      <a:r>
                        <a:rPr lang="ru-RU" sz="1100" dirty="0">
                          <a:latin typeface="Times New Roman"/>
                          <a:ea typeface="Times New Roman"/>
                          <a:cs typeface="Times New Roman"/>
                        </a:rPr>
                        <a:t>Мотивы приобретают разную силу и значимость. Способен самостоятельно принимать решения. Наиболее сильным мотивом является поощрение, награда. К 7 годам начинает складываться индивидуальная мотивационная сфера ребенка. Он  усваивает этически нормы общества, приобретает способность оценивать как свое поведение, так и поведение окружающих людей. </a:t>
                      </a:r>
                    </a:p>
                    <a:p>
                      <a:pPr algn="just">
                        <a:spcAft>
                          <a:spcPts val="0"/>
                        </a:spcAft>
                      </a:pPr>
                      <a:r>
                        <a:rPr lang="ru-RU" sz="1100" dirty="0">
                          <a:latin typeface="Times New Roman"/>
                          <a:ea typeface="Times New Roman"/>
                          <a:cs typeface="Times New Roman"/>
                        </a:rPr>
                        <a:t>Самооценка в основном завышена, что помогает осваивать ему новые виды деятельности. Видит себя глазами взрослых. Формируется осознание своих переживаний, которые он может выразить словами.</a:t>
                      </a:r>
                    </a:p>
                    <a:p>
                      <a:pPr algn="just">
                        <a:spcAft>
                          <a:spcPts val="0"/>
                        </a:spcAft>
                      </a:pPr>
                      <a:r>
                        <a:rPr lang="ru-RU" sz="1100" dirty="0">
                          <a:latin typeface="Times New Roman"/>
                          <a:ea typeface="Times New Roman"/>
                          <a:cs typeface="Times New Roman"/>
                        </a:rPr>
                        <a:t>Начинается осознание себя во времени.</a:t>
                      </a:r>
                    </a:p>
                    <a:p>
                      <a:pPr indent="248920" algn="just">
                        <a:spcAft>
                          <a:spcPts val="0"/>
                        </a:spcAft>
                      </a:pPr>
                      <a:r>
                        <a:rPr lang="ru-RU" sz="1100" dirty="0">
                          <a:latin typeface="Times New Roman"/>
                          <a:ea typeface="Times New Roman"/>
                          <a:cs typeface="Times New Roman"/>
                        </a:rPr>
                        <a:t>Ребенок осознает свой пол, приобретает представления о соответствующих стилях поведения. Доминирует наличие общих игр, однако появляются специфические игры – только для мальчиков и только для девочек.</a:t>
                      </a: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p:cNvSpPr>
          <p:nvPr>
            <p:ph type="title"/>
          </p:nvPr>
        </p:nvSpPr>
        <p:spPr>
          <a:xfrm>
            <a:off x="457200" y="277813"/>
            <a:ext cx="8229600" cy="487362"/>
          </a:xfrm>
        </p:spPr>
        <p:txBody>
          <a:bodyPr/>
          <a:lstStyle/>
          <a:p>
            <a:pPr algn="ctr"/>
            <a:r>
              <a:rPr lang="ru-RU" sz="2000" b="1" u="sng" smtClean="0">
                <a:solidFill>
                  <a:srgbClr val="990000"/>
                </a:solidFill>
              </a:rPr>
              <a:t>Особенности возрастной психологии детей дошкольного возраста</a:t>
            </a:r>
          </a:p>
        </p:txBody>
      </p:sp>
      <p:sp>
        <p:nvSpPr>
          <p:cNvPr id="30723" name="Содержимое 3"/>
          <p:cNvSpPr>
            <a:spLocks noGrp="1"/>
          </p:cNvSpPr>
          <p:nvPr>
            <p:ph sz="half" idx="2"/>
          </p:nvPr>
        </p:nvSpPr>
        <p:spPr>
          <a:xfrm>
            <a:off x="3059113" y="765175"/>
            <a:ext cx="5832475" cy="5327650"/>
          </a:xfrm>
        </p:spPr>
        <p:txBody>
          <a:bodyPr>
            <a:normAutofit lnSpcReduction="10000"/>
          </a:bodyPr>
          <a:lstStyle/>
          <a:p>
            <a:r>
              <a:rPr lang="ru-RU" sz="2000" smtClean="0">
                <a:solidFill>
                  <a:srgbClr val="000066"/>
                </a:solidFill>
              </a:rPr>
              <a:t>Носителем норм и правил ребенок является </a:t>
            </a:r>
            <a:r>
              <a:rPr lang="ru-RU" sz="2000" b="1" smtClean="0">
                <a:solidFill>
                  <a:srgbClr val="000066"/>
                </a:solidFill>
              </a:rPr>
              <a:t>взрослый</a:t>
            </a:r>
          </a:p>
          <a:p>
            <a:r>
              <a:rPr lang="ru-RU" sz="2000" smtClean="0">
                <a:solidFill>
                  <a:srgbClr val="000066"/>
                </a:solidFill>
              </a:rPr>
              <a:t>Формируется общение, развивается воображение</a:t>
            </a:r>
          </a:p>
          <a:p>
            <a:r>
              <a:rPr lang="ru-RU" sz="2000" smtClean="0">
                <a:solidFill>
                  <a:srgbClr val="000066"/>
                </a:solidFill>
              </a:rPr>
              <a:t>Ведущая деятельность игровая: предметная, ролевая, сюжетно-ролевая</a:t>
            </a:r>
          </a:p>
          <a:p>
            <a:pPr>
              <a:buFont typeface="Wingdings" pitchFamily="2" charset="2"/>
              <a:buNone/>
            </a:pPr>
            <a:r>
              <a:rPr lang="ru-RU" sz="4400" smtClean="0">
                <a:solidFill>
                  <a:srgbClr val="000066"/>
                </a:solidFill>
              </a:rPr>
              <a:t>+ </a:t>
            </a:r>
            <a:r>
              <a:rPr lang="ru-RU" sz="2000" smtClean="0">
                <a:solidFill>
                  <a:srgbClr val="000066"/>
                </a:solidFill>
              </a:rPr>
              <a:t>способность действовать в уме, творить, развиваются социальные навыки – сотрудничества со взрослыми и сверстниками</a:t>
            </a:r>
          </a:p>
          <a:p>
            <a:pPr>
              <a:buFont typeface="Wingdings" pitchFamily="2" charset="2"/>
              <a:buNone/>
            </a:pPr>
            <a:r>
              <a:rPr lang="ru-RU" sz="4400" smtClean="0">
                <a:solidFill>
                  <a:srgbClr val="000066"/>
                </a:solidFill>
              </a:rPr>
              <a:t>-  </a:t>
            </a:r>
            <a:r>
              <a:rPr lang="ru-RU" sz="2000" smtClean="0">
                <a:solidFill>
                  <a:srgbClr val="CC3300"/>
                </a:solidFill>
              </a:rPr>
              <a:t>трудности при встрече с нестандартными ситуациями, социальный эгоцентризм, уход в фантазии, отсутствие чувства реальности, потеря направленности на результат, своеволие в целеполагании</a:t>
            </a:r>
          </a:p>
        </p:txBody>
      </p:sp>
      <p:pic>
        <p:nvPicPr>
          <p:cNvPr id="30724" name="Picture 2"/>
          <p:cNvPicPr>
            <a:picLocks noGrp="1" noChangeAspect="1" noChangeArrowheads="1"/>
          </p:cNvPicPr>
          <p:nvPr>
            <p:ph sz="half" idx="1"/>
          </p:nvPr>
        </p:nvPicPr>
        <p:blipFill>
          <a:blip r:embed="rId2" cstate="print"/>
          <a:srcRect l="3310" t="2554" r="40282" b="4237"/>
          <a:stretch>
            <a:fillRect/>
          </a:stretch>
        </p:blipFill>
        <p:spPr>
          <a:xfrm>
            <a:off x="468313" y="836613"/>
            <a:ext cx="2438400" cy="2809875"/>
          </a:xfrm>
          <a:noFill/>
        </p:spPr>
      </p:pic>
      <p:pic>
        <p:nvPicPr>
          <p:cNvPr id="30725" name="Picture 4" descr="http://www.nalety.0-ua.com/wp-content/uploads/2011/05/penie-dlya-detej-doshkolnogo-vozrasta.gif"/>
          <p:cNvPicPr>
            <a:picLocks noChangeAspect="1" noChangeArrowheads="1"/>
          </p:cNvPicPr>
          <p:nvPr/>
        </p:nvPicPr>
        <p:blipFill>
          <a:blip r:embed="rId3" cstate="print"/>
          <a:srcRect/>
          <a:stretch>
            <a:fillRect/>
          </a:stretch>
        </p:blipFill>
        <p:spPr bwMode="auto">
          <a:xfrm>
            <a:off x="395288" y="3789363"/>
            <a:ext cx="2663825" cy="2547937"/>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type="title"/>
          </p:nvPr>
        </p:nvSpPr>
        <p:spPr/>
        <p:txBody>
          <a:bodyPr>
            <a:normAutofit fontScale="90000"/>
          </a:bodyPr>
          <a:lstStyle/>
          <a:p>
            <a:pPr algn="ctr"/>
            <a:r>
              <a:rPr lang="ru-RU" sz="3600" b="1" i="1" dirty="0" smtClean="0"/>
              <a:t>Психологический портрет ребенка</a:t>
            </a:r>
            <a:r>
              <a:rPr lang="ru-RU" b="1" i="1" dirty="0" smtClean="0"/>
              <a:t/>
            </a:r>
            <a:br>
              <a:rPr lang="ru-RU" b="1" i="1" dirty="0" smtClean="0"/>
            </a:br>
            <a:endParaRPr lang="ru-RU" dirty="0"/>
          </a:p>
        </p:txBody>
      </p:sp>
      <p:graphicFrame>
        <p:nvGraphicFramePr>
          <p:cNvPr id="5" name="Таблица 4"/>
          <p:cNvGraphicFramePr>
            <a:graphicFrameLocks noGrp="1"/>
          </p:cNvGraphicFramePr>
          <p:nvPr/>
        </p:nvGraphicFramePr>
        <p:xfrm>
          <a:off x="251520" y="1052736"/>
          <a:ext cx="8712968" cy="5120640"/>
        </p:xfrm>
        <a:graphic>
          <a:graphicData uri="http://schemas.openxmlformats.org/drawingml/2006/table">
            <a:tbl>
              <a:tblPr/>
              <a:tblGrid>
                <a:gridCol w="838422"/>
                <a:gridCol w="1843581"/>
                <a:gridCol w="2678458"/>
                <a:gridCol w="3352507"/>
              </a:tblGrid>
              <a:tr h="2520280">
                <a:tc>
                  <a:txBody>
                    <a:bodyPr/>
                    <a:lstStyle/>
                    <a:p>
                      <a:pPr algn="just">
                        <a:spcAft>
                          <a:spcPts val="0"/>
                        </a:spcAft>
                      </a:pPr>
                      <a:r>
                        <a:rPr lang="ru-RU" sz="1200" b="1" dirty="0">
                          <a:latin typeface="Times New Roman"/>
                          <a:ea typeface="Times New Roman"/>
                          <a:cs typeface="Times New Roman"/>
                        </a:rPr>
                        <a:t>Младший школьный возраст (7 - 11 лет)</a:t>
                      </a:r>
                      <a:endParaRPr lang="ru-RU" sz="1200" dirty="0">
                        <a:latin typeface="Times New Roman"/>
                        <a:ea typeface="Times New Roman"/>
                        <a:cs typeface="Times New Roman"/>
                      </a:endParaRP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Дети сохраняют много детских качеств – легкомыслие, наивность, взгляд на взрослого снизу вверх. Однако начинает утрачиваться непосредственность в поведении, появляется иная логика мышления. Ведущей деятельностью становится учебная.  Меняются интересы, ценности ребенка, уклад жизни. Происходит становление чувства компетентности через осознание своих способностей, умений. </a:t>
                      </a: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МЫШЛЕНИЕ – становится доминирующей функцией. Формируется словесно – логическое мышление. Появляются логически верные рассуждения. Начинают владеть понятийным аппаратом. Формируется рефлексия.</a:t>
                      </a:r>
                    </a:p>
                    <a:p>
                      <a:pPr algn="just">
                        <a:spcAft>
                          <a:spcPts val="0"/>
                        </a:spcAft>
                      </a:pPr>
                      <a:r>
                        <a:rPr lang="ru-RU" sz="1200" dirty="0">
                          <a:latin typeface="Times New Roman"/>
                          <a:ea typeface="Times New Roman"/>
                          <a:cs typeface="Times New Roman"/>
                        </a:rPr>
                        <a:t>ВОСПРИЯТИЕ не достаточно дифференцированно. Однако непосредственно воспринимаемое ребенком не мешает ему рассуждать и делать правильные выводы относительно увиденного.</a:t>
                      </a:r>
                    </a:p>
                    <a:p>
                      <a:pPr algn="just">
                        <a:spcAft>
                          <a:spcPts val="0"/>
                        </a:spcAft>
                      </a:pPr>
                      <a:r>
                        <a:rPr lang="ru-RU" sz="1200" dirty="0">
                          <a:latin typeface="Times New Roman"/>
                          <a:ea typeface="Times New Roman"/>
                          <a:cs typeface="Times New Roman"/>
                        </a:rPr>
                        <a:t>ПАМЯТЬ. Актуализирована механическая память. Ребенок можно легко запомнить и воспроизвести непонятный ему текст. </a:t>
                      </a:r>
                    </a:p>
                    <a:p>
                      <a:pPr algn="just">
                        <a:spcAft>
                          <a:spcPts val="0"/>
                        </a:spcAft>
                      </a:pPr>
                      <a:r>
                        <a:rPr lang="ru-RU" sz="1200" dirty="0">
                          <a:latin typeface="Times New Roman"/>
                          <a:ea typeface="Times New Roman"/>
                          <a:cs typeface="Times New Roman"/>
                        </a:rPr>
                        <a:t>ВНИМАНИЕ Ребенок способен концентрировать внимание на неинтересных действиях, но преобладает все же непроизвольное внимание. Внимание отличается небольшим объемом, малой устойчивостью – они могут сосредоточенно заниматься одним делом в течении 10 – 20 минут. Затруднено распределение внимания и его переключение.</a:t>
                      </a: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Развитие личности ребенка непосредственно зависит от школьной успеваемости, оценки ребенка как хорошего или плохого ученика. Приоритетным мотивом являются мотив получения высоких отметок. Это источник спектра других поощрений, залог эмоционального благополучия. Такие социальные мотивы как долг, ответственность являются «знаемыми», но не реально действующими. Познавательные интересы широки. Доминирующей является мотивация достижения успеха. Если же ребенок не уверен в себе, с заниженной самооценкой доминирует мотивация избегания неудачи. Она сопровождается тревожностью, страхом в оценочных ситуациях. У неуспевающих детей возникает и особая и компенсаторная мотивация, позволяющая ребенку утвердиться в других областях деятельности – спорте, музыке и т.д.  Появляется рефлексия и тем, самым создаются новые возможности для формирования самооценки достижений и личностных качеств. Самооценка становится более адекватной и дифференцированной, суждения о себе – более обоснованные.</a:t>
                      </a:r>
                    </a:p>
                  </a:txBody>
                  <a:tcPr marL="44650" marR="446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1"/>
          <p:cNvSpPr>
            <a:spLocks noGrp="1"/>
          </p:cNvSpPr>
          <p:nvPr>
            <p:ph type="title"/>
          </p:nvPr>
        </p:nvSpPr>
        <p:spPr>
          <a:xfrm>
            <a:off x="539750" y="260350"/>
            <a:ext cx="8229600" cy="1139825"/>
          </a:xfrm>
        </p:spPr>
        <p:txBody>
          <a:bodyPr/>
          <a:lstStyle/>
          <a:p>
            <a:pPr algn="ctr"/>
            <a:r>
              <a:rPr lang="ru-RU" sz="2000" b="1" u="sng" smtClean="0">
                <a:solidFill>
                  <a:srgbClr val="990000"/>
                </a:solidFill>
              </a:rPr>
              <a:t>Особенности возрастной психологии детей младшего школьного возраста</a:t>
            </a:r>
            <a:endParaRPr lang="ru-RU" sz="2000" u="sng" smtClean="0">
              <a:solidFill>
                <a:srgbClr val="990000"/>
              </a:solidFill>
            </a:endParaRPr>
          </a:p>
        </p:txBody>
      </p:sp>
      <p:sp>
        <p:nvSpPr>
          <p:cNvPr id="31747" name="Содержимое 3"/>
          <p:cNvSpPr>
            <a:spLocks noGrp="1"/>
          </p:cNvSpPr>
          <p:nvPr>
            <p:ph sz="half" idx="2"/>
          </p:nvPr>
        </p:nvSpPr>
        <p:spPr>
          <a:xfrm>
            <a:off x="1187450" y="1052513"/>
            <a:ext cx="7488238" cy="5005387"/>
          </a:xfrm>
        </p:spPr>
        <p:txBody>
          <a:bodyPr>
            <a:normAutofit lnSpcReduction="10000"/>
          </a:bodyPr>
          <a:lstStyle/>
          <a:p>
            <a:r>
              <a:rPr lang="ru-RU" sz="2000" smtClean="0">
                <a:solidFill>
                  <a:srgbClr val="000066"/>
                </a:solidFill>
              </a:rPr>
              <a:t>Взрослый как идеальный носитель норм мышления и деятельности</a:t>
            </a:r>
          </a:p>
          <a:p>
            <a:r>
              <a:rPr lang="ru-RU" sz="2000" smtClean="0">
                <a:solidFill>
                  <a:srgbClr val="000066"/>
                </a:solidFill>
              </a:rPr>
              <a:t>Формируется умение учиться, рефлексии, закладывается фундамент нравственного поведения, происходит усвоение моральных норм и правил поведения, начинает формироваться общественная направленность личности</a:t>
            </a:r>
          </a:p>
          <a:p>
            <a:r>
              <a:rPr lang="ru-RU" sz="2000" smtClean="0">
                <a:solidFill>
                  <a:srgbClr val="000066"/>
                </a:solidFill>
              </a:rPr>
              <a:t>Ведущая деятельность – учебная</a:t>
            </a:r>
          </a:p>
          <a:p>
            <a:pPr>
              <a:buFont typeface="Wingdings" pitchFamily="2" charset="2"/>
              <a:buNone/>
            </a:pPr>
            <a:r>
              <a:rPr lang="ru-RU" sz="4400" smtClean="0">
                <a:solidFill>
                  <a:srgbClr val="000066"/>
                </a:solidFill>
              </a:rPr>
              <a:t>+ </a:t>
            </a:r>
            <a:r>
              <a:rPr lang="ru-RU" sz="2000" smtClean="0">
                <a:solidFill>
                  <a:srgbClr val="000066"/>
                </a:solidFill>
              </a:rPr>
              <a:t>умение учиться</a:t>
            </a:r>
          </a:p>
          <a:p>
            <a:pPr>
              <a:buFont typeface="Wingdings" pitchFamily="2" charset="2"/>
              <a:buNone/>
            </a:pPr>
            <a:r>
              <a:rPr lang="ru-RU" sz="4400" smtClean="0">
                <a:solidFill>
                  <a:srgbClr val="000066"/>
                </a:solidFill>
              </a:rPr>
              <a:t>- </a:t>
            </a:r>
            <a:r>
              <a:rPr lang="ru-RU" sz="2000" smtClean="0">
                <a:solidFill>
                  <a:srgbClr val="CC3300"/>
                </a:solidFill>
              </a:rPr>
              <a:t>пренебрежение к исполнительской части действия после того, как найден общий способ его осуществления, яркое эмоционально окрашенное отношение, эмоциональная неустойчивость, склонность к аффектам, сильная подверженность внешнему влиянию</a:t>
            </a:r>
          </a:p>
          <a:p>
            <a:endParaRPr lang="ru-RU" smtClean="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251520" y="260648"/>
          <a:ext cx="8892480" cy="6597352"/>
        </p:xfrm>
        <a:graphic>
          <a:graphicData uri="http://schemas.openxmlformats.org/drawingml/2006/table">
            <a:tbl>
              <a:tblPr/>
              <a:tblGrid>
                <a:gridCol w="855696"/>
                <a:gridCol w="1881566"/>
                <a:gridCol w="2733641"/>
                <a:gridCol w="3421577"/>
              </a:tblGrid>
              <a:tr h="6597352">
                <a:tc>
                  <a:txBody>
                    <a:bodyPr/>
                    <a:lstStyle/>
                    <a:p>
                      <a:pPr algn="just">
                        <a:spcAft>
                          <a:spcPts val="0"/>
                        </a:spcAft>
                      </a:pPr>
                      <a:r>
                        <a:rPr lang="ru-RU" sz="1200" b="1" dirty="0">
                          <a:latin typeface="Times New Roman"/>
                          <a:ea typeface="Times New Roman"/>
                          <a:cs typeface="Times New Roman"/>
                        </a:rPr>
                        <a:t>Подростковый возраст (11 - 15 лет)</a:t>
                      </a:r>
                      <a:endParaRPr lang="ru-RU" sz="1200" dirty="0">
                        <a:latin typeface="Times New Roman"/>
                        <a:ea typeface="Times New Roman"/>
                        <a:cs typeface="Times New Roman"/>
                      </a:endParaRPr>
                    </a:p>
                  </a:txBody>
                  <a:tcPr marL="41189" marR="411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Период полового созревания и психологического взросления. Ведущая деятельность – интимно – личностное общение Формируется новый образ физического «Я» Появляется чувство взрослости. Возникает страстное желание если не быть, то казаться взрослым. Отстаивание своих прав часто приводит к ограждению своей сферы жизни от контроля, порой посредством конфликтов. Присуща сильная потребность в общении со сверстниками, проявляющаяся в подростковой дружбе и неформальных группах. Личность подростка образование нестабильное, порождает противоречивые желания и поступки. Стремятся </a:t>
                      </a:r>
                      <a:r>
                        <a:rPr lang="ru-RU" sz="1200" dirty="0" err="1">
                          <a:latin typeface="Times New Roman"/>
                          <a:ea typeface="Times New Roman"/>
                          <a:cs typeface="Times New Roman"/>
                        </a:rPr>
                        <a:t>одномоментно</a:t>
                      </a:r>
                      <a:r>
                        <a:rPr lang="ru-RU" sz="1200" dirty="0">
                          <a:latin typeface="Times New Roman"/>
                          <a:ea typeface="Times New Roman"/>
                          <a:cs typeface="Times New Roman"/>
                        </a:rPr>
                        <a:t> и походить на сверстников и выделяться. Хотят заслужить уважение и бравируют недостатками. Требуют верности и быстро меняют друзей. Появляется склонность к самоанализу.  </a:t>
                      </a:r>
                    </a:p>
                  </a:txBody>
                  <a:tcPr marL="41189" marR="411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МЫШЛЕНИЕ. Развивается теоретическое рефлексивное мышление. Рассуждения гипотетически – дедуктивные. Подростки рассуждают об идеалах, о будущем, иногда создают собственные теории, приобретают более обобщенный и глубокий взгляд на мир, т.о. происходит становление мировоззрения. </a:t>
                      </a:r>
                    </a:p>
                    <a:p>
                      <a:pPr algn="just">
                        <a:spcAft>
                          <a:spcPts val="0"/>
                        </a:spcAft>
                      </a:pPr>
                      <a:r>
                        <a:rPr lang="ru-RU" sz="1200" dirty="0">
                          <a:latin typeface="Times New Roman"/>
                          <a:ea typeface="Times New Roman"/>
                          <a:cs typeface="Times New Roman"/>
                        </a:rPr>
                        <a:t>ВОСПРИЯТИЕ И ПАМЯТЬ – происходит дальнейшая интеллектуализация. </a:t>
                      </a:r>
                    </a:p>
                    <a:p>
                      <a:pPr algn="just">
                        <a:spcAft>
                          <a:spcPts val="0"/>
                        </a:spcAft>
                      </a:pPr>
                      <a:r>
                        <a:rPr lang="ru-RU" sz="1200" dirty="0">
                          <a:latin typeface="Times New Roman"/>
                          <a:ea typeface="Times New Roman"/>
                          <a:cs typeface="Times New Roman"/>
                        </a:rPr>
                        <a:t>ВООБРАЖЕНИЕ. Происходит его сближение с теоретическим мышлением, это дает импульс творчеству: подростки начинают писать стихи, песни. Воображение богато фантазиями. Процесс фантазирования приносит удовольствие и приносит успокоение. Фантазии помогают подростку лучше осознавать собственные влечения и эмоции. Мир фантазия закрыт для всех, кроме самого близкого друга.</a:t>
                      </a:r>
                    </a:p>
                  </a:txBody>
                  <a:tcPr marL="41189" marR="411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Свойственна личностная нестабильность. Поиск </a:t>
                      </a:r>
                      <a:r>
                        <a:rPr lang="ru-RU" sz="1200" dirty="0" err="1">
                          <a:latin typeface="Times New Roman"/>
                          <a:ea typeface="Times New Roman"/>
                          <a:cs typeface="Times New Roman"/>
                        </a:rPr>
                        <a:t>имижда</a:t>
                      </a:r>
                      <a:r>
                        <a:rPr lang="ru-RU" sz="1200" dirty="0">
                          <a:latin typeface="Times New Roman"/>
                          <a:ea typeface="Times New Roman"/>
                          <a:cs typeface="Times New Roman"/>
                        </a:rPr>
                        <a:t> и его частая смена. Независимо от содержательного контекста копируется «взрослые» формы поведения. Характерны сильные, часто сменяющие друг друга увлечения. Присуща социальная инфантильность. Стремится к самостоятельности, желание оградить какие то стороны своей жизни от вмешательства родителей и др. взрослых. Появляются собственные вкусы, взгляды, оценки, собственная линия поведения. Значимой сферой отношений являются отношения со взрослыми. Происходит формирование системы внутренне согласованных представлений о себе. </a:t>
                      </a:r>
                    </a:p>
                  </a:txBody>
                  <a:tcPr marL="41189" marR="4118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p:cNvSpPr>
            <a:spLocks noGrp="1"/>
          </p:cNvSpPr>
          <p:nvPr>
            <p:ph type="title"/>
          </p:nvPr>
        </p:nvSpPr>
        <p:spPr/>
        <p:txBody>
          <a:bodyPr/>
          <a:lstStyle/>
          <a:p>
            <a:pPr algn="ctr"/>
            <a:r>
              <a:rPr lang="ru-RU" sz="2000" b="1" u="sng" smtClean="0">
                <a:solidFill>
                  <a:srgbClr val="990000"/>
                </a:solidFill>
              </a:rPr>
              <a:t>Особенности возрастной психологии подростков</a:t>
            </a:r>
            <a:endParaRPr lang="ru-RU" sz="2000" u="sng" smtClean="0">
              <a:solidFill>
                <a:srgbClr val="990000"/>
              </a:solidFill>
            </a:endParaRPr>
          </a:p>
        </p:txBody>
      </p:sp>
      <p:sp>
        <p:nvSpPr>
          <p:cNvPr id="32771" name="Содержимое 3"/>
          <p:cNvSpPr>
            <a:spLocks noGrp="1"/>
          </p:cNvSpPr>
          <p:nvPr>
            <p:ph sz="half" idx="2"/>
          </p:nvPr>
        </p:nvSpPr>
        <p:spPr>
          <a:xfrm>
            <a:off x="4427538" y="908050"/>
            <a:ext cx="4259262" cy="1728788"/>
          </a:xfrm>
        </p:spPr>
        <p:txBody>
          <a:bodyPr>
            <a:normAutofit fontScale="92500" lnSpcReduction="10000"/>
          </a:bodyPr>
          <a:lstStyle/>
          <a:p>
            <a:r>
              <a:rPr lang="ru-RU" sz="2000" smtClean="0"/>
              <a:t>Ведущая деятельность –общение со сверстниками, общественно-полезная деятельность, выстраивается система социальных отношений, жизненное самоопределение</a:t>
            </a:r>
          </a:p>
          <a:p>
            <a:endParaRPr lang="ru-RU" smtClean="0"/>
          </a:p>
        </p:txBody>
      </p:sp>
      <p:sp>
        <p:nvSpPr>
          <p:cNvPr id="7" name="Rectangle 2"/>
          <p:cNvSpPr>
            <a:spLocks noChangeArrowheads="1"/>
          </p:cNvSpPr>
          <p:nvPr/>
        </p:nvSpPr>
        <p:spPr bwMode="auto">
          <a:xfrm>
            <a:off x="2987675" y="3429000"/>
            <a:ext cx="5902325" cy="1439863"/>
          </a:xfrm>
          <a:prstGeom prst="rect">
            <a:avLst/>
          </a:prstGeom>
          <a:noFill/>
          <a:ln w="9525">
            <a:noFill/>
            <a:miter lim="800000"/>
            <a:headEnd/>
            <a:tailEnd/>
          </a:ln>
        </p:spPr>
        <p:txBody>
          <a:bodyPr/>
          <a:lstStyle/>
          <a:p>
            <a:pPr marL="342900" indent="-342900" algn="ctr">
              <a:spcBef>
                <a:spcPct val="20000"/>
              </a:spcBef>
              <a:buClr>
                <a:srgbClr val="3366FF"/>
              </a:buClr>
              <a:buSzPct val="80000"/>
              <a:buFont typeface="Wingdings" pitchFamily="2" charset="2"/>
              <a:buNone/>
              <a:defRPr/>
            </a:pPr>
            <a:r>
              <a:rPr lang="ru-RU" sz="3200" b="1" dirty="0">
                <a:solidFill>
                  <a:srgbClr val="800000"/>
                </a:solidFill>
                <a:effectLst>
                  <a:outerShdw blurRad="38100" dist="38100" dir="2700000" algn="tl">
                    <a:srgbClr val="000000"/>
                  </a:outerShdw>
                </a:effectLst>
                <a:latin typeface="Times New Roman" pitchFamily="18" charset="0"/>
              </a:rPr>
              <a:t> </a:t>
            </a:r>
            <a:r>
              <a:rPr lang="ru-RU" sz="3200" b="1" dirty="0">
                <a:solidFill>
                  <a:srgbClr val="990000"/>
                </a:solidFill>
                <a:effectLst>
                  <a:outerShdw blurRad="38100" dist="38100" dir="2700000" algn="tl">
                    <a:srgbClr val="000000"/>
                  </a:outerShdw>
                </a:effectLst>
                <a:latin typeface="Comic Sans MS" pitchFamily="66" charset="0"/>
              </a:rPr>
              <a:t>Подросток – человеческое существо, приобретшее тело взрослого при сохранении мышления ребенка. </a:t>
            </a:r>
          </a:p>
          <a:p>
            <a:pPr marL="342900" indent="-342900">
              <a:spcBef>
                <a:spcPct val="20000"/>
              </a:spcBef>
              <a:buClr>
                <a:srgbClr val="3366FF"/>
              </a:buClr>
              <a:buSzPct val="80000"/>
              <a:buFont typeface="Wingdings" pitchFamily="2" charset="2"/>
              <a:buNone/>
              <a:defRPr/>
            </a:pPr>
            <a:r>
              <a:rPr lang="ru-RU" sz="3200" b="1" dirty="0">
                <a:solidFill>
                  <a:srgbClr val="800000"/>
                </a:solidFill>
                <a:effectLst>
                  <a:outerShdw blurRad="38100" dist="38100" dir="2700000" algn="tl">
                    <a:srgbClr val="000000"/>
                  </a:outerShdw>
                </a:effectLst>
                <a:latin typeface="Comic Sans MS" pitchFamily="66" charset="0"/>
              </a:rPr>
              <a:t> </a:t>
            </a:r>
          </a:p>
        </p:txBody>
      </p:sp>
      <p:pic>
        <p:nvPicPr>
          <p:cNvPr id="32773" name="Picture 4" descr="http://healthport.ru/wp-content/uploads/2012/03/kurenie-podrostkov.jpg"/>
          <p:cNvPicPr>
            <a:picLocks noChangeAspect="1" noChangeArrowheads="1"/>
          </p:cNvPicPr>
          <p:nvPr/>
        </p:nvPicPr>
        <p:blipFill>
          <a:blip r:embed="rId2" cstate="print"/>
          <a:srcRect/>
          <a:stretch>
            <a:fillRect/>
          </a:stretch>
        </p:blipFill>
        <p:spPr bwMode="auto">
          <a:xfrm>
            <a:off x="611188" y="981075"/>
            <a:ext cx="3475037" cy="2303463"/>
          </a:xfrm>
          <a:prstGeom prst="rect">
            <a:avLst/>
          </a:prstGeom>
          <a:noFill/>
          <a:ln w="9525">
            <a:noFill/>
            <a:miter lim="800000"/>
            <a:headEnd/>
            <a:tailEnd/>
          </a:ln>
        </p:spPr>
      </p:pic>
      <p:pic>
        <p:nvPicPr>
          <p:cNvPr id="69638" name="Picture 6" descr="http://0lik.ru/uploads/posts/2010-04/1272428677_0lik.ru_pervaja-fotosessija.jpg"/>
          <p:cNvPicPr>
            <a:picLocks noChangeAspect="1" noChangeArrowheads="1"/>
          </p:cNvPicPr>
          <p:nvPr/>
        </p:nvPicPr>
        <p:blipFill>
          <a:blip r:embed="rId3" cstate="print"/>
          <a:srcRect/>
          <a:stretch>
            <a:fillRect/>
          </a:stretch>
        </p:blipFill>
        <p:spPr bwMode="auto">
          <a:xfrm>
            <a:off x="467544" y="3429000"/>
            <a:ext cx="2736304" cy="2736304"/>
          </a:xfrm>
          <a:prstGeom prst="rect">
            <a:avLst/>
          </a:prstGeom>
          <a:ln>
            <a:noFill/>
          </a:ln>
          <a:effectLst>
            <a:softEdge rad="112500"/>
          </a:effec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dirty="0" smtClean="0"/>
              <a:t>Классификация  </a:t>
            </a:r>
            <a:r>
              <a:rPr lang="ru-RU" sz="2400" dirty="0" smtClean="0"/>
              <a:t>А.Р. </a:t>
            </a:r>
            <a:r>
              <a:rPr lang="ru-RU" sz="2400" dirty="0" err="1" smtClean="0"/>
              <a:t>Маллера</a:t>
            </a:r>
            <a:r>
              <a:rPr lang="ru-RU" sz="2400" dirty="0" smtClean="0"/>
              <a:t>, основой которой является характер нарушения, недостатка, различают следующие категории лиц с ограниченными возможностями:</a:t>
            </a:r>
            <a:br>
              <a:rPr lang="ru-RU" sz="2400" dirty="0" smtClean="0"/>
            </a:br>
            <a:endParaRPr lang="ru-RU" sz="2400" dirty="0"/>
          </a:p>
        </p:txBody>
      </p:sp>
      <p:sp>
        <p:nvSpPr>
          <p:cNvPr id="3" name="Содержимое 2"/>
          <p:cNvSpPr>
            <a:spLocks noGrp="1"/>
          </p:cNvSpPr>
          <p:nvPr>
            <p:ph idx="1"/>
          </p:nvPr>
        </p:nvSpPr>
        <p:spPr/>
        <p:txBody>
          <a:bodyPr>
            <a:normAutofit fontScale="70000" lnSpcReduction="20000"/>
          </a:bodyPr>
          <a:lstStyle/>
          <a:p>
            <a:r>
              <a:rPr lang="ru-RU" dirty="0" smtClean="0"/>
              <a:t>глухие</a:t>
            </a:r>
            <a:r>
              <a:rPr lang="ru-RU" dirty="0" smtClean="0"/>
              <a:t>;</a:t>
            </a:r>
          </a:p>
          <a:p>
            <a:r>
              <a:rPr lang="ru-RU" dirty="0" smtClean="0"/>
              <a:t>слабослышащие</a:t>
            </a:r>
            <a:r>
              <a:rPr lang="ru-RU" dirty="0" smtClean="0"/>
              <a:t>;</a:t>
            </a:r>
          </a:p>
          <a:p>
            <a:r>
              <a:rPr lang="ru-RU" dirty="0" smtClean="0"/>
              <a:t>позднооглохшие</a:t>
            </a:r>
            <a:r>
              <a:rPr lang="ru-RU" dirty="0" smtClean="0"/>
              <a:t>;</a:t>
            </a:r>
          </a:p>
          <a:p>
            <a:r>
              <a:rPr lang="ru-RU" dirty="0" smtClean="0"/>
              <a:t>незрячие</a:t>
            </a:r>
            <a:r>
              <a:rPr lang="ru-RU" dirty="0" smtClean="0"/>
              <a:t>;</a:t>
            </a:r>
          </a:p>
          <a:p>
            <a:r>
              <a:rPr lang="ru-RU" dirty="0" smtClean="0"/>
              <a:t>слабовидящие</a:t>
            </a:r>
            <a:r>
              <a:rPr lang="ru-RU" dirty="0" smtClean="0"/>
              <a:t>;</a:t>
            </a:r>
          </a:p>
          <a:p>
            <a:r>
              <a:rPr lang="ru-RU" dirty="0" smtClean="0"/>
              <a:t>лица </a:t>
            </a:r>
            <a:r>
              <a:rPr lang="ru-RU" dirty="0" smtClean="0"/>
              <a:t>с нарушениями функций опорно-двигательного аппарата;</a:t>
            </a:r>
          </a:p>
          <a:p>
            <a:r>
              <a:rPr lang="ru-RU" dirty="0" smtClean="0"/>
              <a:t>лица </a:t>
            </a:r>
            <a:r>
              <a:rPr lang="ru-RU" dirty="0" smtClean="0"/>
              <a:t>с нарушениями эмоционально-волевой сферы;</a:t>
            </a:r>
          </a:p>
          <a:p>
            <a:r>
              <a:rPr lang="ru-RU" dirty="0" smtClean="0"/>
              <a:t> </a:t>
            </a:r>
            <a:r>
              <a:rPr lang="ru-RU" dirty="0" smtClean="0"/>
              <a:t>лица с нарушением интеллекта;</a:t>
            </a:r>
          </a:p>
          <a:p>
            <a:r>
              <a:rPr lang="ru-RU" dirty="0" smtClean="0"/>
              <a:t>дети </a:t>
            </a:r>
            <a:r>
              <a:rPr lang="ru-RU" dirty="0" smtClean="0"/>
              <a:t>с задержкой психического развития (</a:t>
            </a:r>
            <a:r>
              <a:rPr lang="ru-RU" dirty="0" err="1" smtClean="0"/>
              <a:t>труднообучаемые</a:t>
            </a:r>
            <a:r>
              <a:rPr lang="ru-RU" dirty="0" smtClean="0"/>
              <a:t>);</a:t>
            </a:r>
          </a:p>
          <a:p>
            <a:r>
              <a:rPr lang="ru-RU" dirty="0" smtClean="0"/>
              <a:t>лица </a:t>
            </a:r>
            <a:r>
              <a:rPr lang="ru-RU" dirty="0" smtClean="0"/>
              <a:t>с тяжелыми нарушениями речи;</a:t>
            </a:r>
          </a:p>
          <a:p>
            <a:r>
              <a:rPr lang="ru-RU" dirty="0" smtClean="0"/>
              <a:t>лица </a:t>
            </a:r>
            <a:r>
              <a:rPr lang="ru-RU" dirty="0" smtClean="0"/>
              <a:t>со сложными недостатками развития</a:t>
            </a:r>
          </a:p>
          <a:p>
            <a:endParaRPr lang="ru-RU"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908720"/>
            <a:ext cx="7498080" cy="4800600"/>
          </a:xfrm>
        </p:spPr>
        <p:txBody>
          <a:bodyPr>
            <a:normAutofit fontScale="85000" lnSpcReduction="10000"/>
          </a:bodyPr>
          <a:lstStyle/>
          <a:p>
            <a:pPr>
              <a:buNone/>
            </a:pPr>
            <a:r>
              <a:rPr lang="ru-RU" dirty="0" smtClean="0"/>
              <a:t>   Т.В</a:t>
            </a:r>
            <a:r>
              <a:rPr lang="ru-RU" dirty="0" smtClean="0"/>
              <a:t>. Егорова дает более обобщенную классификацию, в основе которой лежит группировка указанных выше категорий нарушений в соответствии с локализацией нарушения в той или иной системе организма:</a:t>
            </a:r>
          </a:p>
          <a:p>
            <a:r>
              <a:rPr lang="ru-RU" dirty="0" smtClean="0"/>
              <a:t> </a:t>
            </a:r>
            <a:r>
              <a:rPr lang="ru-RU" dirty="0" smtClean="0"/>
              <a:t>телесные (соматические) нарушения (опорно-двигательный аппарат, хронические заболевания);</a:t>
            </a:r>
          </a:p>
          <a:p>
            <a:r>
              <a:rPr lang="ru-RU" dirty="0" smtClean="0"/>
              <a:t>сенсорные </a:t>
            </a:r>
            <a:r>
              <a:rPr lang="ru-RU" dirty="0" smtClean="0"/>
              <a:t>нарушения (слух, зрение);</a:t>
            </a:r>
          </a:p>
          <a:p>
            <a:r>
              <a:rPr lang="ru-RU" dirty="0" smtClean="0"/>
              <a:t>нарушения </a:t>
            </a:r>
            <a:r>
              <a:rPr lang="ru-RU" dirty="0" smtClean="0"/>
              <a:t>деятельности мозга (умственная отсталость, нарушения движений, психические и речевые нарушения)</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1447800"/>
            <a:ext cx="7890080" cy="4800600"/>
          </a:xfrm>
        </p:spPr>
        <p:txBody>
          <a:bodyPr/>
          <a:lstStyle/>
          <a:p>
            <a:pPr algn="ctr">
              <a:buNone/>
            </a:pPr>
            <a:r>
              <a:rPr lang="ru-RU" b="1" dirty="0" smtClean="0">
                <a:solidFill>
                  <a:srgbClr val="C00000"/>
                </a:solidFill>
              </a:rPr>
              <a:t>Пионером этой идеи считают Самуила </a:t>
            </a:r>
            <a:r>
              <a:rPr lang="ru-RU" b="1" dirty="0" err="1" smtClean="0">
                <a:solidFill>
                  <a:srgbClr val="C00000"/>
                </a:solidFill>
              </a:rPr>
              <a:t>Гейнике</a:t>
            </a:r>
            <a:r>
              <a:rPr lang="ru-RU" b="1" dirty="0" smtClean="0">
                <a:solidFill>
                  <a:srgbClr val="C00000"/>
                </a:solidFill>
              </a:rPr>
              <a:t> (1727-1790), основоположника немецкой сурдопедагогики и организатора и руководителя первого в Германии учебного заведения (школы) для глухих детей. </a:t>
            </a:r>
            <a:endParaRPr lang="ru-RU" b="1" dirty="0">
              <a:solidFill>
                <a:srgbClr val="C00000"/>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0"/>
            <a:ext cx="8218160" cy="1143000"/>
          </a:xfrm>
        </p:spPr>
        <p:txBody>
          <a:bodyPr>
            <a:normAutofit/>
          </a:bodyPr>
          <a:lstStyle/>
          <a:p>
            <a:pPr algn="ctr"/>
            <a:r>
              <a:rPr lang="ru-RU" sz="2400" b="1" dirty="0" smtClean="0"/>
              <a:t>Классификация </a:t>
            </a:r>
            <a:r>
              <a:rPr lang="ru-RU" sz="2400" b="1" dirty="0" smtClean="0"/>
              <a:t>отклонений в </a:t>
            </a:r>
            <a:r>
              <a:rPr lang="ru-RU" sz="2400" b="1" dirty="0" smtClean="0"/>
              <a:t>развитии В.В</a:t>
            </a:r>
            <a:r>
              <a:rPr lang="ru-RU" sz="2400" b="1" dirty="0" smtClean="0"/>
              <a:t>. </a:t>
            </a:r>
            <a:r>
              <a:rPr lang="ru-RU" sz="2400" b="1" dirty="0" smtClean="0"/>
              <a:t>Лебединского</a:t>
            </a:r>
            <a:endParaRPr lang="ru-RU" sz="2400" b="1" dirty="0"/>
          </a:p>
        </p:txBody>
      </p:sp>
      <p:sp>
        <p:nvSpPr>
          <p:cNvPr id="3" name="Содержимое 2"/>
          <p:cNvSpPr>
            <a:spLocks noGrp="1"/>
          </p:cNvSpPr>
          <p:nvPr>
            <p:ph idx="1"/>
          </p:nvPr>
        </p:nvSpPr>
        <p:spPr>
          <a:xfrm>
            <a:off x="1109904" y="836712"/>
            <a:ext cx="8034096" cy="4800600"/>
          </a:xfrm>
        </p:spPr>
        <p:txBody>
          <a:bodyPr>
            <a:noAutofit/>
          </a:bodyPr>
          <a:lstStyle/>
          <a:p>
            <a:pPr>
              <a:buNone/>
            </a:pPr>
            <a:r>
              <a:rPr lang="ru-RU" sz="2000" dirty="0" smtClean="0"/>
              <a:t>Ш</a:t>
            </a:r>
            <a:r>
              <a:rPr lang="ru-RU" sz="2000" dirty="0" smtClean="0"/>
              <a:t>есть </a:t>
            </a:r>
            <a:r>
              <a:rPr lang="ru-RU" sz="2000" dirty="0" smtClean="0"/>
              <a:t>видов </a:t>
            </a:r>
            <a:r>
              <a:rPr lang="ru-RU" sz="2000" dirty="0" err="1" smtClean="0"/>
              <a:t>дизонтогенеза</a:t>
            </a:r>
            <a:r>
              <a:rPr lang="ru-RU" sz="2000" dirty="0" smtClean="0"/>
              <a:t>.</a:t>
            </a:r>
          </a:p>
          <a:p>
            <a:r>
              <a:rPr lang="ru-RU" sz="2000" dirty="0" smtClean="0"/>
              <a:t>1. Психическое недоразвитие, типичной моделью которого является умственная отсталость.</a:t>
            </a:r>
          </a:p>
          <a:p>
            <a:r>
              <a:rPr lang="ru-RU" sz="2000" dirty="0" smtClean="0"/>
              <a:t>2. Задержанное развитие — </a:t>
            </a:r>
            <a:r>
              <a:rPr lang="ru-RU" sz="2000" dirty="0" err="1" smtClean="0"/>
              <a:t>полиформная</a:t>
            </a:r>
            <a:r>
              <a:rPr lang="ru-RU" sz="2000" dirty="0" smtClean="0"/>
              <a:t> группа, представленная разнообразными вариантами инфантилизма, нарушений школьных навыков, недостаточностью высших корковых функций и т. д.</a:t>
            </a:r>
          </a:p>
          <a:p>
            <a:r>
              <a:rPr lang="ru-RU" sz="2000" dirty="0" smtClean="0"/>
              <a:t>3. Поврежденное психическое развитие описывает случаи, при которых ребенок имел достаточно длительный период нормального развития, нарушенного заболеваниями (прежде всего, центральной нервной системы) или травмами.</a:t>
            </a:r>
          </a:p>
          <a:p>
            <a:r>
              <a:rPr lang="ru-RU" sz="2000" dirty="0" smtClean="0"/>
              <a:t>4. </a:t>
            </a:r>
            <a:r>
              <a:rPr lang="ru-RU" sz="2000" dirty="0" err="1" smtClean="0"/>
              <a:t>Дифицитарное</a:t>
            </a:r>
            <a:r>
              <a:rPr lang="ru-RU" sz="2000" dirty="0" smtClean="0"/>
              <a:t> развитие представляет собой варианты психофизического развития в условиях глубоких нарушений зрения, слуха и опорно-двигательного аппарата.</a:t>
            </a:r>
          </a:p>
          <a:p>
            <a:r>
              <a:rPr lang="ru-RU" sz="2000" dirty="0" smtClean="0"/>
              <a:t>5. Искаженное развитие — сочетание недоразвития, задержанного и поврежденного развития.</a:t>
            </a:r>
          </a:p>
          <a:p>
            <a:r>
              <a:rPr lang="ru-RU" sz="2000" dirty="0" smtClean="0"/>
              <a:t>6. Дисгармоническое развитие — нарушения в формировании личности. Типичной моделью данного </a:t>
            </a:r>
            <a:r>
              <a:rPr lang="ru-RU" sz="2000" dirty="0" err="1" smtClean="0"/>
              <a:t>видадезонтогенеза</a:t>
            </a:r>
            <a:r>
              <a:rPr lang="ru-RU" sz="2000" dirty="0" smtClean="0"/>
              <a:t> могут быть различные формы психопатий</a:t>
            </a:r>
            <a:endParaRPr lang="ru-RU" sz="20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03648" y="980728"/>
            <a:ext cx="7498080" cy="4800600"/>
          </a:xfrm>
        </p:spPr>
        <p:txBody>
          <a:bodyPr>
            <a:normAutofit fontScale="77500" lnSpcReduction="20000"/>
          </a:bodyPr>
          <a:lstStyle/>
          <a:p>
            <a:pPr algn="ctr">
              <a:buNone/>
            </a:pPr>
            <a:r>
              <a:rPr lang="ru-RU" dirty="0" smtClean="0"/>
              <a:t>Диапазон </a:t>
            </a:r>
            <a:r>
              <a:rPr lang="ru-RU" dirty="0" smtClean="0"/>
              <a:t>различий в развитии детей с ОВЗ чрезвычайно велик: от практически нормально развивающихся, испытывающих временные и относительно легко устранимые трудности, до детей с необратимым тяжелым поражением центральной нервной системы. От ребенка, способного при специальной поддержке на равных обучаться вместе с нормально развивающимися сверстниками до детей, нуждающихся в адаптированной к их возможностям индивидуальной программе образования. При этом столь выраженный диапазон различий наблюдается не только по группе с ОВЗ в целом, но и в каждой входящей в нее категории детей.</a:t>
            </a:r>
            <a:endParaRPr lang="ru-RU"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Общие психологические особенности детей с ОВЗ</a:t>
            </a:r>
            <a:endParaRPr lang="ru-RU" dirty="0"/>
          </a:p>
        </p:txBody>
      </p:sp>
      <p:pic>
        <p:nvPicPr>
          <p:cNvPr id="4" name="Рисунок 3" descr="знак вопроса.jpg"/>
          <p:cNvPicPr>
            <a:picLocks noChangeAspect="1"/>
          </p:cNvPicPr>
          <p:nvPr/>
        </p:nvPicPr>
        <p:blipFill>
          <a:blip r:embed="rId2" cstate="print"/>
          <a:srcRect/>
          <a:stretch>
            <a:fillRect/>
          </a:stretch>
        </p:blipFill>
        <p:spPr bwMode="auto">
          <a:xfrm>
            <a:off x="3203848" y="1988840"/>
            <a:ext cx="3782169" cy="3782169"/>
          </a:xfrm>
          <a:prstGeom prst="rect">
            <a:avLst/>
          </a:prstGeom>
          <a:noFill/>
          <a:ln w="9525">
            <a:noFill/>
            <a:miter lim="800000"/>
            <a:headEnd/>
            <a:tailEnd/>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228600" y="228600"/>
            <a:ext cx="8458200" cy="990600"/>
          </a:xfrm>
        </p:spPr>
        <p:txBody>
          <a:bodyPr anchor="ctr">
            <a:normAutofit fontScale="90000"/>
          </a:bodyPr>
          <a:lstStyle/>
          <a:p>
            <a:pPr algn="ctr" eaLnBrk="1" hangingPunct="1"/>
            <a:r>
              <a:rPr lang="ru-RU" sz="3500" b="1" smtClean="0"/>
              <a:t>Психологическая структура личности </a:t>
            </a:r>
            <a:br>
              <a:rPr lang="ru-RU" sz="3500" b="1" smtClean="0"/>
            </a:br>
            <a:r>
              <a:rPr lang="ru-RU" sz="2500" b="1" smtClean="0"/>
              <a:t>концепция К.К. Платонова</a:t>
            </a:r>
          </a:p>
        </p:txBody>
      </p:sp>
      <p:graphicFrame>
        <p:nvGraphicFramePr>
          <p:cNvPr id="64515" name="Group 3"/>
          <p:cNvGraphicFramePr>
            <a:graphicFrameLocks noGrp="1"/>
          </p:cNvGraphicFramePr>
          <p:nvPr>
            <p:ph idx="4294967295"/>
          </p:nvPr>
        </p:nvGraphicFramePr>
        <p:xfrm>
          <a:off x="304800" y="1295400"/>
          <a:ext cx="8610600" cy="4781550"/>
        </p:xfrm>
        <a:graphic>
          <a:graphicData uri="http://schemas.openxmlformats.org/drawingml/2006/table">
            <a:tbl>
              <a:tblPr/>
              <a:tblGrid>
                <a:gridCol w="4305300"/>
                <a:gridCol w="4305300"/>
              </a:tblGrid>
              <a:tr h="97155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ru-RU" sz="2600" b="0" i="0" u="none" strike="noStrike" cap="none" normalizeH="0" baseline="0" smtClean="0">
                          <a:ln>
                            <a:noFill/>
                          </a:ln>
                          <a:solidFill>
                            <a:schemeClr val="tx1"/>
                          </a:solidFill>
                          <a:effectLst/>
                          <a:latin typeface="Arial" charset="0"/>
                        </a:rPr>
                        <a:t>Биологическая</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ru-RU" sz="2600" b="0" i="0" u="none" strike="noStrike" cap="none" normalizeH="0" baseline="0" smtClean="0">
                          <a:ln>
                            <a:noFill/>
                          </a:ln>
                          <a:solidFill>
                            <a:schemeClr val="tx1"/>
                          </a:solidFill>
                          <a:effectLst/>
                          <a:latin typeface="Arial" charset="0"/>
                        </a:rPr>
                        <a:t>подструктура</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ru-RU" sz="2200" b="0" i="0" u="none" strike="noStrike" cap="none" normalizeH="0" baseline="0" smtClean="0">
                          <a:ln>
                            <a:noFill/>
                          </a:ln>
                          <a:solidFill>
                            <a:schemeClr val="tx1"/>
                          </a:solidFill>
                          <a:effectLst/>
                          <a:latin typeface="Arial" charset="0"/>
                        </a:rPr>
                        <a:t>Возрастные, половые свойства, темперамент, тип нервной системы</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99">
                        <a:alpha val="50195"/>
                      </a:srgbClr>
                    </a:solidFill>
                  </a:tcPr>
                </a:tc>
              </a:tr>
              <a:tr h="97155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ru-RU" sz="2600" b="0" i="0" u="none" strike="noStrike" cap="none" normalizeH="0" baseline="0" smtClean="0">
                          <a:ln>
                            <a:noFill/>
                          </a:ln>
                          <a:solidFill>
                            <a:schemeClr val="tx1"/>
                          </a:solidFill>
                          <a:effectLst/>
                          <a:latin typeface="Arial" charset="0"/>
                        </a:rPr>
                        <a:t>Индивидуальные особенности психических процессов</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ru-RU" sz="2200" b="0" i="0" u="none" strike="noStrike" cap="none" normalizeH="0" baseline="0" smtClean="0">
                          <a:ln>
                            <a:noFill/>
                          </a:ln>
                          <a:solidFill>
                            <a:schemeClr val="tx1"/>
                          </a:solidFill>
                          <a:effectLst/>
                          <a:latin typeface="Arial" charset="0"/>
                        </a:rPr>
                        <a:t>Индивидуальные проявления памяти, мышления, способностей, ощущений</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folHlink">
                        <a:alpha val="50195"/>
                      </a:schemeClr>
                    </a:solidFill>
                  </a:tcPr>
                </a:tc>
              </a:tr>
              <a:tr h="97155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ru-RU" sz="2600" b="0" i="0" u="none" strike="noStrike" cap="none" normalizeH="0" baseline="0" smtClean="0">
                          <a:ln>
                            <a:noFill/>
                          </a:ln>
                          <a:solidFill>
                            <a:schemeClr val="tx1"/>
                          </a:solidFill>
                          <a:effectLst/>
                          <a:latin typeface="Arial" charset="0"/>
                        </a:rPr>
                        <a:t>Индивидуальный </a:t>
                      </a: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ru-RU" sz="2600" b="0" i="0" u="none" strike="noStrike" cap="none" normalizeH="0" baseline="0" smtClean="0">
                          <a:ln>
                            <a:noFill/>
                          </a:ln>
                          <a:solidFill>
                            <a:schemeClr val="tx1"/>
                          </a:solidFill>
                          <a:effectLst/>
                          <a:latin typeface="Arial" charset="0"/>
                        </a:rPr>
                        <a:t>опыт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ru-RU" sz="2200" b="0" i="0" u="none" strike="noStrike" cap="none" normalizeH="0" baseline="0" smtClean="0">
                          <a:ln>
                            <a:noFill/>
                          </a:ln>
                          <a:solidFill>
                            <a:schemeClr val="tx1"/>
                          </a:solidFill>
                          <a:effectLst/>
                          <a:latin typeface="Arial" charset="0"/>
                        </a:rPr>
                        <a:t>Знания, умения, навыки, привычки</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CCFF99">
                        <a:alpha val="50195"/>
                      </a:srgbClr>
                    </a:solidFill>
                  </a:tcPr>
                </a:tc>
              </a:tr>
              <a:tr h="971550">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endParaRPr kumimoji="0" lang="ru-RU" sz="2600" b="0"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ru-RU" sz="2600" b="0" i="0" u="none" strike="noStrike" cap="none" normalizeH="0" baseline="0" smtClean="0">
                          <a:ln>
                            <a:noFill/>
                          </a:ln>
                          <a:solidFill>
                            <a:schemeClr val="tx1"/>
                          </a:solidFill>
                          <a:effectLst/>
                          <a:latin typeface="Arial" charset="0"/>
                        </a:rPr>
                        <a:t>Направленность</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solidFill>
                  </a:tcPr>
                </a:tc>
                <a:tc>
                  <a:txBody>
                    <a:bodyPr/>
                    <a:lstStyle/>
                    <a:p>
                      <a:pPr marL="0" marR="0" lvl="0" indent="0" algn="l" defTabSz="914400" rtl="0" eaLnBrk="1" fontAlgn="base" latinLnBrk="0" hangingPunct="1">
                        <a:lnSpc>
                          <a:spcPct val="100000"/>
                        </a:lnSpc>
                        <a:spcBef>
                          <a:spcPct val="20000"/>
                        </a:spcBef>
                        <a:spcAft>
                          <a:spcPct val="0"/>
                        </a:spcAft>
                        <a:buClr>
                          <a:schemeClr val="accent1"/>
                        </a:buClr>
                        <a:buSzPct val="65000"/>
                        <a:buFont typeface="Wingdings" pitchFamily="2" charset="2"/>
                        <a:buNone/>
                        <a:tabLst/>
                      </a:pPr>
                      <a:r>
                        <a:rPr kumimoji="0" lang="ru-RU" sz="2200" b="0" i="0" u="none" strike="noStrike" cap="none" normalizeH="0" baseline="0" smtClean="0">
                          <a:ln>
                            <a:noFill/>
                          </a:ln>
                          <a:solidFill>
                            <a:schemeClr val="tx1"/>
                          </a:solidFill>
                          <a:effectLst/>
                          <a:latin typeface="Arial" charset="0"/>
                        </a:rPr>
                        <a:t>Влечения, желания, интересы, склонности, убеждения, идеалы, особенности характера</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CCCC">
                        <a:alpha val="50195"/>
                      </a:srgbClr>
                    </a:solidFill>
                  </a:tcPr>
                </a:tc>
              </a:tr>
            </a:tbl>
          </a:graphicData>
        </a:graphic>
      </p:graphicFrame>
      <p:sp>
        <p:nvSpPr>
          <p:cNvPr id="22548" name="AutoShape 20"/>
          <p:cNvSpPr>
            <a:spLocks noChangeArrowheads="1"/>
          </p:cNvSpPr>
          <p:nvPr/>
        </p:nvSpPr>
        <p:spPr bwMode="auto">
          <a:xfrm>
            <a:off x="4114800" y="1600200"/>
            <a:ext cx="457200" cy="609600"/>
          </a:xfrm>
          <a:custGeom>
            <a:avLst/>
            <a:gdLst>
              <a:gd name="T0" fmla="*/ 7258050 w 21600"/>
              <a:gd name="T1" fmla="*/ 0 h 21600"/>
              <a:gd name="T2" fmla="*/ 0 w 21600"/>
              <a:gd name="T3" fmla="*/ 8602134 h 21600"/>
              <a:gd name="T4" fmla="*/ 7258050 w 21600"/>
              <a:gd name="T5" fmla="*/ 17204267 h 21600"/>
              <a:gd name="T6" fmla="*/ 9677399 w 21600"/>
              <a:gd name="T7" fmla="*/ 860213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ru-RU"/>
          </a:p>
        </p:txBody>
      </p:sp>
      <p:sp>
        <p:nvSpPr>
          <p:cNvPr id="22549" name="AutoShape 21"/>
          <p:cNvSpPr>
            <a:spLocks noChangeArrowheads="1"/>
          </p:cNvSpPr>
          <p:nvPr/>
        </p:nvSpPr>
        <p:spPr bwMode="auto">
          <a:xfrm>
            <a:off x="4114800" y="2895600"/>
            <a:ext cx="457200" cy="609600"/>
          </a:xfrm>
          <a:custGeom>
            <a:avLst/>
            <a:gdLst>
              <a:gd name="T0" fmla="*/ 7258050 w 21600"/>
              <a:gd name="T1" fmla="*/ 0 h 21600"/>
              <a:gd name="T2" fmla="*/ 0 w 21600"/>
              <a:gd name="T3" fmla="*/ 8602134 h 21600"/>
              <a:gd name="T4" fmla="*/ 7258050 w 21600"/>
              <a:gd name="T5" fmla="*/ 17204267 h 21600"/>
              <a:gd name="T6" fmla="*/ 9677399 w 21600"/>
              <a:gd name="T7" fmla="*/ 860213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ru-RU"/>
          </a:p>
        </p:txBody>
      </p:sp>
      <p:sp>
        <p:nvSpPr>
          <p:cNvPr id="22550" name="AutoShape 22"/>
          <p:cNvSpPr>
            <a:spLocks noChangeArrowheads="1"/>
          </p:cNvSpPr>
          <p:nvPr/>
        </p:nvSpPr>
        <p:spPr bwMode="auto">
          <a:xfrm>
            <a:off x="4114800" y="4191000"/>
            <a:ext cx="457200" cy="609600"/>
          </a:xfrm>
          <a:custGeom>
            <a:avLst/>
            <a:gdLst>
              <a:gd name="T0" fmla="*/ 7258050 w 21600"/>
              <a:gd name="T1" fmla="*/ 0 h 21600"/>
              <a:gd name="T2" fmla="*/ 0 w 21600"/>
              <a:gd name="T3" fmla="*/ 8602134 h 21600"/>
              <a:gd name="T4" fmla="*/ 7258050 w 21600"/>
              <a:gd name="T5" fmla="*/ 17204267 h 21600"/>
              <a:gd name="T6" fmla="*/ 9677399 w 21600"/>
              <a:gd name="T7" fmla="*/ 860213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ru-RU"/>
          </a:p>
        </p:txBody>
      </p:sp>
      <p:sp>
        <p:nvSpPr>
          <p:cNvPr id="22551" name="AutoShape 23"/>
          <p:cNvSpPr>
            <a:spLocks noChangeArrowheads="1"/>
          </p:cNvSpPr>
          <p:nvPr/>
        </p:nvSpPr>
        <p:spPr bwMode="auto">
          <a:xfrm>
            <a:off x="4114800" y="5638800"/>
            <a:ext cx="457200" cy="609600"/>
          </a:xfrm>
          <a:custGeom>
            <a:avLst/>
            <a:gdLst>
              <a:gd name="T0" fmla="*/ 7258050 w 21600"/>
              <a:gd name="T1" fmla="*/ 0 h 21600"/>
              <a:gd name="T2" fmla="*/ 0 w 21600"/>
              <a:gd name="T3" fmla="*/ 8602134 h 21600"/>
              <a:gd name="T4" fmla="*/ 7258050 w 21600"/>
              <a:gd name="T5" fmla="*/ 17204267 h 21600"/>
              <a:gd name="T6" fmla="*/ 9677399 w 21600"/>
              <a:gd name="T7" fmla="*/ 8602134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solidFill>
            <a:schemeClr val="accent1"/>
          </a:solidFill>
          <a:ln w="9525">
            <a:solidFill>
              <a:schemeClr val="tx1"/>
            </a:solidFill>
            <a:miter lim="800000"/>
            <a:headEnd/>
            <a:tailEnd/>
          </a:ln>
        </p:spPr>
        <p:txBody>
          <a:bodyPr wrap="none" anchor="ctr"/>
          <a:lstStyle/>
          <a:p>
            <a:endParaRPr lang="ru-RU"/>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274638"/>
            <a:ext cx="8316416" cy="1143000"/>
          </a:xfrm>
        </p:spPr>
        <p:txBody>
          <a:bodyPr>
            <a:noAutofit/>
          </a:bodyPr>
          <a:lstStyle/>
          <a:p>
            <a:pPr algn="ctr"/>
            <a:r>
              <a:rPr lang="ru-RU" sz="2400" b="1" dirty="0" smtClean="0"/>
              <a:t>Основные факторы, влияющие на </a:t>
            </a:r>
            <a:r>
              <a:rPr lang="ru-RU" sz="2400" b="1" dirty="0" smtClean="0"/>
              <a:t>развитие ребенка с </a:t>
            </a:r>
            <a:r>
              <a:rPr lang="ru-RU" sz="2400" b="1" dirty="0" smtClean="0"/>
              <a:t>ОВЗ </a:t>
            </a:r>
            <a:r>
              <a:rPr lang="ru-RU" sz="2400" b="1" dirty="0" smtClean="0"/>
              <a:t/>
            </a:r>
            <a:br>
              <a:rPr lang="ru-RU" sz="2400" b="1" dirty="0" smtClean="0"/>
            </a:br>
            <a:endParaRPr lang="ru-RU" sz="2400" b="1" dirty="0"/>
          </a:p>
        </p:txBody>
      </p:sp>
      <p:sp>
        <p:nvSpPr>
          <p:cNvPr id="3" name="Содержимое 2"/>
          <p:cNvSpPr>
            <a:spLocks noGrp="1"/>
          </p:cNvSpPr>
          <p:nvPr>
            <p:ph idx="1"/>
          </p:nvPr>
        </p:nvSpPr>
        <p:spPr>
          <a:xfrm>
            <a:off x="1187624" y="1124744"/>
            <a:ext cx="7746064" cy="5123656"/>
          </a:xfrm>
        </p:spPr>
        <p:txBody>
          <a:bodyPr>
            <a:noAutofit/>
          </a:bodyPr>
          <a:lstStyle/>
          <a:p>
            <a:r>
              <a:rPr lang="ru-RU" sz="1600" dirty="0" smtClean="0"/>
              <a:t>1.Вид </a:t>
            </a:r>
            <a:r>
              <a:rPr lang="ru-RU" sz="1600" dirty="0" smtClean="0"/>
              <a:t>(тип) нарушения.</a:t>
            </a:r>
          </a:p>
          <a:p>
            <a:r>
              <a:rPr lang="ru-RU" sz="1600" dirty="0" smtClean="0"/>
              <a:t> 2. Степень и качество первичного дефекта. Вторичные отклонения в зависимости от степени нарушения могут быть - ярко выраженными, слабо выраженными и почти незаметными. Степень выраженности отклонения определяет своеобразие </a:t>
            </a:r>
            <a:r>
              <a:rPr lang="ru-RU" sz="1600" dirty="0" err="1" smtClean="0"/>
              <a:t>атипичного</a:t>
            </a:r>
            <a:r>
              <a:rPr lang="ru-RU" sz="1600" dirty="0" smtClean="0"/>
              <a:t> развития. Существует прямая зависимость количественного и качественного своеобразия вторичных нарушений развития нетипичного ребенка от степени и качества первичного дефекта.</a:t>
            </a:r>
          </a:p>
          <a:p>
            <a:r>
              <a:rPr lang="ru-RU" sz="1600" dirty="0" smtClean="0"/>
              <a:t>3.Срок (время) возникновения первичного дефекта. Чем раньше имеет место патологическое воздействие и как следствие - повреждение речевых, сенсорных или ментальных систем, тем будут более выражены отклонения психофизического развития. Например, у слепорожденного ребенка отсутствуют зрительные образы. Представления об окружающем мире будут у него накапливаться с помощью сохранных анализаторов и речи. В случае потери зрения в дошкольном или младшем школьном возрасте ребенок сохранит в памяти зрительные образы, что дает ему возможность познавать мир, сравнивая свои новые впечатления с сохранившимися прошлыми образами. При потере зрения в старшем школьном возрасте представления характеризуются достаточной живостью, яркостью и устойчивостью, что существенно облегчает жизнь такого человека.</a:t>
            </a:r>
          </a:p>
          <a:p>
            <a:r>
              <a:rPr lang="ru-RU" sz="1600" dirty="0" smtClean="0"/>
              <a:t>4.Условия окружающей </a:t>
            </a:r>
            <a:r>
              <a:rPr lang="ru-RU" sz="1600" dirty="0" err="1" smtClean="0"/>
              <a:t>социокультурной</a:t>
            </a:r>
            <a:r>
              <a:rPr lang="ru-RU" sz="1600" dirty="0" smtClean="0"/>
              <a:t> и психолого-педагогической среды.</a:t>
            </a:r>
          </a:p>
          <a:p>
            <a:pPr>
              <a:buNone/>
            </a:pPr>
            <a:endParaRPr lang="ru-RU" sz="16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cstate="print"/>
          <a:srcRect/>
          <a:stretch>
            <a:fillRect/>
          </a:stretch>
        </p:blipFill>
        <p:spPr bwMode="auto">
          <a:xfrm>
            <a:off x="755650" y="188913"/>
            <a:ext cx="7632700" cy="6132512"/>
          </a:xfrm>
          <a:prstGeom prst="rect">
            <a:avLst/>
          </a:prstGeom>
          <a:noFill/>
          <a:ln w="9525">
            <a:noFill/>
            <a:miter lim="800000"/>
            <a:headEnd/>
            <a:tailEnd/>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800" b="1" dirty="0" smtClean="0"/>
              <a:t>Социализация детей с ОВЗ</a:t>
            </a:r>
            <a:endParaRPr lang="ru-RU" sz="2800" b="1" dirty="0"/>
          </a:p>
        </p:txBody>
      </p:sp>
      <p:graphicFrame>
        <p:nvGraphicFramePr>
          <p:cNvPr id="4" name="Таблица 3"/>
          <p:cNvGraphicFramePr>
            <a:graphicFrameLocks noGrp="1"/>
          </p:cNvGraphicFramePr>
          <p:nvPr/>
        </p:nvGraphicFramePr>
        <p:xfrm>
          <a:off x="1331640" y="1397000"/>
          <a:ext cx="7344816" cy="4198754"/>
        </p:xfrm>
        <a:graphic>
          <a:graphicData uri="http://schemas.openxmlformats.org/drawingml/2006/table">
            <a:tbl>
              <a:tblPr/>
              <a:tblGrid>
                <a:gridCol w="2160873"/>
                <a:gridCol w="1541559"/>
                <a:gridCol w="1523634"/>
                <a:gridCol w="2118750"/>
              </a:tblGrid>
              <a:tr h="534737">
                <a:tc>
                  <a:txBody>
                    <a:bodyPr/>
                    <a:lstStyle/>
                    <a:p>
                      <a:pPr algn="ctr">
                        <a:spcAft>
                          <a:spcPts val="0"/>
                        </a:spcAft>
                      </a:pPr>
                      <a:r>
                        <a:rPr lang="ru-RU" sz="1200" b="1" dirty="0">
                          <a:latin typeface="Times New Roman"/>
                          <a:ea typeface="Times New Roman"/>
                          <a:cs typeface="Times New Roman"/>
                        </a:rPr>
                        <a:t>Проблемы процесса социализации </a:t>
                      </a:r>
                      <a:r>
                        <a:rPr lang="ru-RU" sz="1200" b="1" dirty="0" smtClean="0">
                          <a:latin typeface="Times New Roman"/>
                          <a:ea typeface="Times New Roman"/>
                          <a:cs typeface="Times New Roman"/>
                        </a:rPr>
                        <a:t>детей</a:t>
                      </a:r>
                      <a:r>
                        <a:rPr lang="ru-RU" sz="1200" b="1" baseline="0" dirty="0" smtClean="0">
                          <a:latin typeface="Times New Roman"/>
                          <a:ea typeface="Times New Roman"/>
                          <a:cs typeface="Times New Roman"/>
                        </a:rPr>
                        <a:t> с ОВЗ</a:t>
                      </a:r>
                      <a:endParaRPr lang="ru-RU" sz="1200" dirty="0">
                        <a:latin typeface="Times New Roman"/>
                        <a:ea typeface="Times New Roman"/>
                        <a:cs typeface="Times New Roman"/>
                      </a:endParaRP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dirty="0">
                          <a:latin typeface="Times New Roman"/>
                          <a:ea typeface="Times New Roman"/>
                          <a:cs typeface="Times New Roman"/>
                        </a:rPr>
                        <a:t>Технология</a:t>
                      </a:r>
                      <a:endParaRPr lang="ru-RU" sz="1200" dirty="0">
                        <a:latin typeface="Times New Roman"/>
                        <a:ea typeface="Times New Roman"/>
                        <a:cs typeface="Times New Roman"/>
                      </a:endParaRP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a:latin typeface="Times New Roman"/>
                          <a:ea typeface="Times New Roman"/>
                          <a:cs typeface="Times New Roman"/>
                        </a:rPr>
                        <a:t>Комментарии</a:t>
                      </a:r>
                      <a:endParaRPr lang="ru-RU" sz="1200">
                        <a:latin typeface="Times New Roman"/>
                        <a:ea typeface="Times New Roman"/>
                        <a:cs typeface="Times New Roman"/>
                      </a:endParaRP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a:latin typeface="Times New Roman"/>
                          <a:ea typeface="Times New Roman"/>
                          <a:cs typeface="Times New Roman"/>
                        </a:rPr>
                        <a:t>Эффект</a:t>
                      </a:r>
                      <a:endParaRPr lang="ru-RU" sz="1200">
                        <a:latin typeface="Times New Roman"/>
                        <a:ea typeface="Times New Roman"/>
                        <a:cs typeface="Times New Roman"/>
                      </a:endParaRP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62526">
                <a:tc>
                  <a:txBody>
                    <a:bodyPr/>
                    <a:lstStyle/>
                    <a:p>
                      <a:pPr algn="just">
                        <a:spcAft>
                          <a:spcPts val="0"/>
                        </a:spcAft>
                      </a:pPr>
                      <a:r>
                        <a:rPr lang="ru-RU" sz="1200">
                          <a:latin typeface="Times New Roman"/>
                          <a:ea typeface="Times New Roman"/>
                          <a:cs typeface="Times New Roman"/>
                        </a:rPr>
                        <a:t>Наличие дефекта</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Игры</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Совершение кругов,</a:t>
                      </a:r>
                    </a:p>
                    <a:p>
                      <a:pPr algn="just">
                        <a:spcAft>
                          <a:spcPts val="0"/>
                        </a:spcAft>
                      </a:pPr>
                      <a:r>
                        <a:rPr lang="ru-RU" sz="1200" dirty="0">
                          <a:latin typeface="Times New Roman"/>
                          <a:ea typeface="Times New Roman"/>
                          <a:cs typeface="Times New Roman"/>
                        </a:rPr>
                        <a:t>Упражнение на воображение «Старый, заброшенный магазин»</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a:latin typeface="Times New Roman"/>
                          <a:ea typeface="Times New Roman"/>
                          <a:cs typeface="Times New Roman"/>
                        </a:rPr>
                        <a:t>Пробуждение скрытых возможностей человека, осознание своих потребностей, адекватное позитивное самовосприятие</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8105">
                <a:tc>
                  <a:txBody>
                    <a:bodyPr/>
                    <a:lstStyle/>
                    <a:p>
                      <a:pPr algn="just">
                        <a:spcAft>
                          <a:spcPts val="0"/>
                        </a:spcAft>
                      </a:pPr>
                      <a:r>
                        <a:rPr lang="ru-RU" sz="1200">
                          <a:latin typeface="Times New Roman"/>
                          <a:ea typeface="Times New Roman"/>
                          <a:cs typeface="Times New Roman"/>
                        </a:rPr>
                        <a:t>Перенос физического дефекта в ядро личностных переживаний</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a:latin typeface="Times New Roman"/>
                          <a:ea typeface="Times New Roman"/>
                          <a:cs typeface="Times New Roman"/>
                        </a:rPr>
                        <a:t>Сократовский диалог</a:t>
                      </a:r>
                    </a:p>
                    <a:p>
                      <a:pPr algn="just">
                        <a:spcAft>
                          <a:spcPts val="0"/>
                        </a:spcAft>
                      </a:pPr>
                      <a:r>
                        <a:rPr lang="ru-RU" sz="1200">
                          <a:latin typeface="Times New Roman"/>
                          <a:ea typeface="Times New Roman"/>
                          <a:cs typeface="Times New Roman"/>
                        </a:rPr>
                        <a:t>Психологическое консультирование</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1200" dirty="0">
                        <a:latin typeface="Times New Roman"/>
                        <a:ea typeface="Times New Roman"/>
                        <a:cs typeface="Times New Roman"/>
                      </a:endParaRP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Открытие пациентом своего адекватного смысла жизни</a:t>
                      </a:r>
                    </a:p>
                    <a:p>
                      <a:pPr algn="just">
                        <a:spcAft>
                          <a:spcPts val="0"/>
                        </a:spcAft>
                      </a:pPr>
                      <a:r>
                        <a:rPr lang="ru-RU" sz="1200" dirty="0">
                          <a:latin typeface="Times New Roman"/>
                          <a:ea typeface="Times New Roman"/>
                          <a:cs typeface="Times New Roman"/>
                        </a:rPr>
                        <a:t>Преодоление однонаправленного программирования жизни, активизация личностного роста, конструктивное преодоление, последующих жизненных кризисов</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8632">
                <a:tc>
                  <a:txBody>
                    <a:bodyPr/>
                    <a:lstStyle/>
                    <a:p>
                      <a:pPr algn="just">
                        <a:spcAft>
                          <a:spcPts val="0"/>
                        </a:spcAft>
                      </a:pPr>
                      <a:r>
                        <a:rPr lang="ru-RU" sz="1200">
                          <a:latin typeface="Times New Roman"/>
                          <a:ea typeface="Times New Roman"/>
                          <a:cs typeface="Times New Roman"/>
                        </a:rPr>
                        <a:t>Слабо развитые навыки общения</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a:latin typeface="Times New Roman"/>
                          <a:ea typeface="Times New Roman"/>
                          <a:cs typeface="Times New Roman"/>
                        </a:rPr>
                        <a:t>Тренинг конструктивного общения</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a:latin typeface="Times New Roman"/>
                          <a:ea typeface="Times New Roman"/>
                          <a:cs typeface="Times New Roman"/>
                        </a:rPr>
                        <a:t>Групповая дискуссия, ролевая игра, психодрама, психогимнастика</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Развитие коммуникативных способностей у молодых инвалидов</a:t>
                      </a:r>
                    </a:p>
                  </a:txBody>
                  <a:tcPr marL="34376" marR="3437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title"/>
          </p:nvPr>
        </p:nvSpPr>
        <p:spPr>
          <a:xfrm>
            <a:off x="1475656" y="-171400"/>
            <a:ext cx="7498080" cy="1143000"/>
          </a:xfrm>
        </p:spPr>
        <p:txBody>
          <a:bodyPr>
            <a:normAutofit/>
          </a:bodyPr>
          <a:lstStyle/>
          <a:p>
            <a:pPr algn="ctr"/>
            <a:r>
              <a:rPr lang="ru-RU" sz="2800" b="1" dirty="0" smtClean="0"/>
              <a:t>Социализация детей с ОВЗ</a:t>
            </a:r>
            <a:endParaRPr lang="ru-RU" sz="2800" b="1" dirty="0"/>
          </a:p>
        </p:txBody>
      </p:sp>
      <p:graphicFrame>
        <p:nvGraphicFramePr>
          <p:cNvPr id="4" name="Таблица 3"/>
          <p:cNvGraphicFramePr>
            <a:graphicFrameLocks noGrp="1"/>
          </p:cNvGraphicFramePr>
          <p:nvPr/>
        </p:nvGraphicFramePr>
        <p:xfrm>
          <a:off x="1115616" y="620688"/>
          <a:ext cx="7920880" cy="6035040"/>
        </p:xfrm>
        <a:graphic>
          <a:graphicData uri="http://schemas.openxmlformats.org/drawingml/2006/table">
            <a:tbl>
              <a:tblPr/>
              <a:tblGrid>
                <a:gridCol w="1872208"/>
                <a:gridCol w="2013482"/>
                <a:gridCol w="1687951"/>
                <a:gridCol w="2347239"/>
              </a:tblGrid>
              <a:tr h="1144789">
                <a:tc>
                  <a:txBody>
                    <a:bodyPr/>
                    <a:lstStyle/>
                    <a:p>
                      <a:pPr algn="just">
                        <a:spcAft>
                          <a:spcPts val="0"/>
                        </a:spcAft>
                      </a:pPr>
                      <a:r>
                        <a:rPr lang="ru-RU" sz="1200" dirty="0">
                          <a:latin typeface="Times New Roman"/>
                          <a:ea typeface="Times New Roman"/>
                          <a:cs typeface="Times New Roman"/>
                        </a:rPr>
                        <a:t>Плохо развитые навыки конструктивного межличностного взаимодействия</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Группа </a:t>
                      </a:r>
                      <a:r>
                        <a:rPr lang="ru-RU" sz="1200" dirty="0" err="1">
                          <a:latin typeface="Times New Roman"/>
                          <a:ea typeface="Times New Roman"/>
                          <a:cs typeface="Times New Roman"/>
                        </a:rPr>
                        <a:t>взаимоподдержки</a:t>
                      </a:r>
                      <a:endParaRPr lang="ru-RU" sz="1200" dirty="0">
                        <a:latin typeface="Times New Roman"/>
                        <a:ea typeface="Times New Roman"/>
                        <a:cs typeface="Times New Roman"/>
                      </a:endParaRPr>
                    </a:p>
                    <a:p>
                      <a:pPr algn="just">
                        <a:spcAft>
                          <a:spcPts val="0"/>
                        </a:spcAft>
                      </a:pPr>
                      <a:r>
                        <a:rPr lang="ru-RU" sz="1200" dirty="0">
                          <a:latin typeface="Times New Roman"/>
                          <a:ea typeface="Times New Roman"/>
                          <a:cs typeface="Times New Roman"/>
                        </a:rPr>
                        <a:t>Социально-психологический тренинг</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Информирование, беседа, социально-психологическая </a:t>
                      </a:r>
                      <a:r>
                        <a:rPr lang="ru-RU" sz="1200" dirty="0" err="1">
                          <a:latin typeface="Times New Roman"/>
                          <a:ea typeface="Times New Roman"/>
                          <a:cs typeface="Times New Roman"/>
                        </a:rPr>
                        <a:t>диагностикагрупповая</a:t>
                      </a:r>
                      <a:r>
                        <a:rPr lang="ru-RU" sz="1200" dirty="0">
                          <a:latin typeface="Times New Roman"/>
                          <a:ea typeface="Times New Roman"/>
                          <a:cs typeface="Times New Roman"/>
                        </a:rPr>
                        <a:t> дискуссия, ролевая игра, упражнения на повышение точности межличностного восприятия, </a:t>
                      </a:r>
                      <a:r>
                        <a:rPr lang="ru-RU" sz="1200" dirty="0" err="1">
                          <a:latin typeface="Times New Roman"/>
                          <a:ea typeface="Times New Roman"/>
                          <a:cs typeface="Times New Roman"/>
                        </a:rPr>
                        <a:t>психогимнастика</a:t>
                      </a:r>
                      <a:endParaRPr lang="ru-RU" sz="1200" dirty="0">
                        <a:latin typeface="Times New Roman"/>
                        <a:ea typeface="Times New Roman"/>
                        <a:cs typeface="Times New Roman"/>
                      </a:endParaRP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a:latin typeface="Times New Roman"/>
                          <a:ea typeface="Times New Roman"/>
                          <a:cs typeface="Times New Roman"/>
                        </a:rPr>
                        <a:t>Формирование и совершенствование навыков межличностного общения, социальной активности.</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15831">
                <a:tc>
                  <a:txBody>
                    <a:bodyPr/>
                    <a:lstStyle/>
                    <a:p>
                      <a:pPr algn="just">
                        <a:spcAft>
                          <a:spcPts val="0"/>
                        </a:spcAft>
                      </a:pPr>
                      <a:r>
                        <a:rPr lang="ru-RU" sz="1200">
                          <a:latin typeface="Times New Roman"/>
                          <a:ea typeface="Times New Roman"/>
                          <a:cs typeface="Times New Roman"/>
                        </a:rPr>
                        <a:t>Специфический статус, роль «больного»</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a:latin typeface="Times New Roman"/>
                          <a:ea typeface="Times New Roman"/>
                          <a:cs typeface="Times New Roman"/>
                        </a:rPr>
                        <a:t>Группы встреч </a:t>
                      </a:r>
                    </a:p>
                    <a:p>
                      <a:pPr algn="just">
                        <a:spcAft>
                          <a:spcPts val="0"/>
                        </a:spcAft>
                      </a:pPr>
                      <a:r>
                        <a:rPr lang="ru-RU" sz="1200">
                          <a:latin typeface="Times New Roman"/>
                          <a:ea typeface="Times New Roman"/>
                          <a:cs typeface="Times New Roman"/>
                        </a:rPr>
                        <a:t>Иппотерапия</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Курс семинарских занятий – Культура </a:t>
                      </a:r>
                      <a:r>
                        <a:rPr lang="ru-RU" sz="1200" dirty="0" err="1">
                          <a:latin typeface="Times New Roman"/>
                          <a:ea typeface="Times New Roman"/>
                          <a:cs typeface="Times New Roman"/>
                        </a:rPr>
                        <a:t>самооздоровительной</a:t>
                      </a:r>
                      <a:r>
                        <a:rPr lang="ru-RU" sz="1200" dirty="0">
                          <a:latin typeface="Times New Roman"/>
                          <a:ea typeface="Times New Roman"/>
                          <a:cs typeface="Times New Roman"/>
                        </a:rPr>
                        <a:t> деятельности</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Формирование мотивации к </a:t>
                      </a:r>
                      <a:r>
                        <a:rPr lang="ru-RU" sz="1200" dirty="0" err="1">
                          <a:latin typeface="Times New Roman"/>
                          <a:ea typeface="Times New Roman"/>
                          <a:cs typeface="Times New Roman"/>
                        </a:rPr>
                        <a:t>самооздоровительной</a:t>
                      </a:r>
                      <a:r>
                        <a:rPr lang="ru-RU" sz="1200" dirty="0">
                          <a:latin typeface="Times New Roman"/>
                          <a:ea typeface="Times New Roman"/>
                          <a:cs typeface="Times New Roman"/>
                        </a:rPr>
                        <a:t> деятельности, развитие культуры </a:t>
                      </a:r>
                      <a:r>
                        <a:rPr lang="ru-RU" sz="1200" dirty="0" err="1">
                          <a:latin typeface="Times New Roman"/>
                          <a:ea typeface="Times New Roman"/>
                          <a:cs typeface="Times New Roman"/>
                        </a:rPr>
                        <a:t>самооздороления</a:t>
                      </a:r>
                      <a:endParaRPr lang="ru-RU" sz="1200" dirty="0">
                        <a:latin typeface="Times New Roman"/>
                        <a:ea typeface="Times New Roman"/>
                        <a:cs typeface="Times New Roman"/>
                      </a:endParaRPr>
                    </a:p>
                    <a:p>
                      <a:pPr algn="just">
                        <a:spcAft>
                          <a:spcPts val="0"/>
                        </a:spcAft>
                      </a:pPr>
                      <a:r>
                        <a:rPr lang="ru-RU" sz="1200" dirty="0">
                          <a:latin typeface="Times New Roman"/>
                          <a:ea typeface="Times New Roman"/>
                          <a:cs typeface="Times New Roman"/>
                        </a:rPr>
                        <a:t>Приучение к социальным правилам, развитие </a:t>
                      </a:r>
                      <a:r>
                        <a:rPr lang="ru-RU" sz="1200" dirty="0" err="1">
                          <a:latin typeface="Times New Roman"/>
                          <a:ea typeface="Times New Roman"/>
                          <a:cs typeface="Times New Roman"/>
                        </a:rPr>
                        <a:t>коммуникативности</a:t>
                      </a:r>
                      <a:r>
                        <a:rPr lang="ru-RU" sz="1200" dirty="0">
                          <a:latin typeface="Times New Roman"/>
                          <a:ea typeface="Times New Roman"/>
                          <a:cs typeface="Times New Roman"/>
                        </a:rPr>
                        <a:t> и коммуникабельности</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59944">
                <a:tc>
                  <a:txBody>
                    <a:bodyPr/>
                    <a:lstStyle/>
                    <a:p>
                      <a:pPr algn="just">
                        <a:spcAft>
                          <a:spcPts val="0"/>
                        </a:spcAft>
                      </a:pPr>
                      <a:r>
                        <a:rPr lang="ru-RU" sz="1200">
                          <a:latin typeface="Times New Roman"/>
                          <a:ea typeface="Times New Roman"/>
                          <a:cs typeface="Times New Roman"/>
                        </a:rPr>
                        <a:t>Посредственное отношение к труду</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a:latin typeface="Times New Roman"/>
                          <a:ea typeface="Times New Roman"/>
                          <a:cs typeface="Times New Roman"/>
                        </a:rPr>
                        <a:t>Метод негативного воздействияМетодики социального тенинга</a:t>
                      </a:r>
                    </a:p>
                    <a:p>
                      <a:pPr algn="just">
                        <a:spcAft>
                          <a:spcPts val="0"/>
                        </a:spcAft>
                      </a:pPr>
                      <a:r>
                        <a:rPr lang="ru-RU" sz="1200">
                          <a:latin typeface="Times New Roman"/>
                          <a:ea typeface="Times New Roman"/>
                          <a:cs typeface="Times New Roman"/>
                        </a:rPr>
                        <a:t>Тренинг уверенности в себе</a:t>
                      </a:r>
                    </a:p>
                    <a:p>
                      <a:pPr algn="just">
                        <a:spcAft>
                          <a:spcPts val="0"/>
                        </a:spcAft>
                      </a:pPr>
                      <a:r>
                        <a:rPr lang="ru-RU" sz="1200">
                          <a:latin typeface="Times New Roman"/>
                          <a:ea typeface="Times New Roman"/>
                          <a:cs typeface="Times New Roman"/>
                        </a:rPr>
                        <a:t>Трудотерапия </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ru-RU" sz="1200">
                        <a:latin typeface="Times New Roman"/>
                        <a:ea typeface="Times New Roman"/>
                        <a:cs typeface="Times New Roman"/>
                      </a:endParaRP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Обретение уверенности в себе в своих возможностях, способностях, формирование адекватного позитивного отношения к жизни </a:t>
                      </a:r>
                    </a:p>
                    <a:p>
                      <a:pPr algn="just">
                        <a:spcAft>
                          <a:spcPts val="0"/>
                        </a:spcAft>
                      </a:pPr>
                      <a:r>
                        <a:rPr lang="ru-RU" sz="1200" dirty="0">
                          <a:latin typeface="Times New Roman"/>
                          <a:ea typeface="Times New Roman"/>
                          <a:cs typeface="Times New Roman"/>
                        </a:rPr>
                        <a:t>Тренирует, развивает внимание, организует сознательный контроль действий и их результата, вносит организующее начало в поведение и психическую деятельность человека, открывает возможности для компенсации дефекта</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3437">
                <a:tc>
                  <a:txBody>
                    <a:bodyPr/>
                    <a:lstStyle/>
                    <a:p>
                      <a:pPr algn="just">
                        <a:spcAft>
                          <a:spcPts val="0"/>
                        </a:spcAft>
                      </a:pPr>
                      <a:r>
                        <a:rPr lang="ru-RU" sz="1200">
                          <a:latin typeface="Times New Roman"/>
                          <a:ea typeface="Times New Roman"/>
                          <a:cs typeface="Times New Roman"/>
                        </a:rPr>
                        <a:t>Неадекватное отношение окружающих</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a:latin typeface="Times New Roman"/>
                          <a:ea typeface="Times New Roman"/>
                          <a:cs typeface="Times New Roman"/>
                        </a:rPr>
                        <a:t>Тренинг личностного роста</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a:latin typeface="Times New Roman"/>
                          <a:ea typeface="Times New Roman"/>
                          <a:cs typeface="Times New Roman"/>
                        </a:rPr>
                        <a:t>Психотехнические игры и упражнения</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ru-RU" sz="1200" dirty="0">
                          <a:latin typeface="Times New Roman"/>
                          <a:ea typeface="Times New Roman"/>
                          <a:cs typeface="Times New Roman"/>
                        </a:rPr>
                        <a:t>Формирование адекватной самооценки активизация внутренних ресурсов.</a:t>
                      </a:r>
                    </a:p>
                  </a:txBody>
                  <a:tcPr marL="18398" marR="1839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История Анжелы                                                   (из рассказа родителя)</a:t>
            </a:r>
            <a:endParaRPr lang="ru-RU" dirty="0"/>
          </a:p>
        </p:txBody>
      </p:sp>
      <p:pic>
        <p:nvPicPr>
          <p:cNvPr id="1026" name="Picture 2"/>
          <p:cNvPicPr>
            <a:picLocks noChangeAspect="1" noChangeArrowheads="1"/>
          </p:cNvPicPr>
          <p:nvPr/>
        </p:nvPicPr>
        <p:blipFill>
          <a:blip r:embed="rId2" cstate="print"/>
          <a:srcRect/>
          <a:stretch>
            <a:fillRect/>
          </a:stretch>
        </p:blipFill>
        <p:spPr bwMode="auto">
          <a:xfrm>
            <a:off x="2699792" y="1916832"/>
            <a:ext cx="4196184" cy="4196184"/>
          </a:xfrm>
          <a:prstGeom prst="rect">
            <a:avLst/>
          </a:prstGeom>
          <a:noFill/>
          <a:ln w="9525">
            <a:noFill/>
            <a:miter lim="800000"/>
            <a:headEnd/>
            <a:tailEnd/>
          </a:ln>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476672"/>
            <a:ext cx="7498080" cy="4800600"/>
          </a:xfrm>
        </p:spPr>
        <p:txBody>
          <a:bodyPr>
            <a:noAutofit/>
          </a:bodyPr>
          <a:lstStyle/>
          <a:p>
            <a:r>
              <a:rPr lang="ru-RU" sz="1600" i="1" dirty="0" smtClean="0"/>
              <a:t>Анжела родилась на два месяца </a:t>
            </a:r>
            <a:r>
              <a:rPr lang="ru-RU" sz="1600" i="1" dirty="0" smtClean="0"/>
              <a:t>раньше положенного </a:t>
            </a:r>
            <a:r>
              <a:rPr lang="ru-RU" sz="1600" i="1" dirty="0" smtClean="0"/>
              <a:t>срока. С первых дней </a:t>
            </a:r>
            <a:r>
              <a:rPr lang="ru-RU" sz="1600" i="1" dirty="0" smtClean="0"/>
              <a:t>наблюдалось </a:t>
            </a:r>
            <a:r>
              <a:rPr lang="ru-RU" sz="1600" i="1" dirty="0" smtClean="0"/>
              <a:t>отставание в развитии – </a:t>
            </a:r>
            <a:r>
              <a:rPr lang="ru-RU" sz="1600" i="1" dirty="0" smtClean="0"/>
              <a:t>низкая активность </a:t>
            </a:r>
            <a:r>
              <a:rPr lang="ru-RU" sz="1600" i="1" dirty="0" smtClean="0"/>
              <a:t>ребенка, замкнутость, </a:t>
            </a:r>
            <a:r>
              <a:rPr lang="ru-RU" sz="1600" i="1" dirty="0" smtClean="0"/>
              <a:t>неумение играть </a:t>
            </a:r>
            <a:r>
              <a:rPr lang="ru-RU" sz="1600" i="1" dirty="0" smtClean="0"/>
              <a:t>и правильно воспринимать </a:t>
            </a:r>
            <a:r>
              <a:rPr lang="ru-RU" sz="1600" i="1" dirty="0" smtClean="0"/>
              <a:t>игры сверстников </a:t>
            </a:r>
            <a:r>
              <a:rPr lang="ru-RU" sz="1600" i="1" dirty="0" smtClean="0"/>
              <a:t>и старших брата с </a:t>
            </a:r>
            <a:r>
              <a:rPr lang="ru-RU" sz="1600" i="1" dirty="0" smtClean="0"/>
              <a:t>сестрой, пугливость</a:t>
            </a:r>
            <a:r>
              <a:rPr lang="ru-RU" sz="1600" i="1" dirty="0" smtClean="0"/>
              <a:t>, раздражительность. </a:t>
            </a:r>
            <a:r>
              <a:rPr lang="ru-RU" sz="1600" i="1" dirty="0" smtClean="0"/>
              <a:t>Позднее к </a:t>
            </a:r>
            <a:r>
              <a:rPr lang="ru-RU" sz="1600" i="1" dirty="0" smtClean="0"/>
              <a:t>этому прибавились проблемы </a:t>
            </a:r>
            <a:r>
              <a:rPr lang="ru-RU" sz="1600" i="1" dirty="0" smtClean="0"/>
              <a:t>с  речью, практически </a:t>
            </a:r>
            <a:r>
              <a:rPr lang="ru-RU" sz="1600" i="1" dirty="0" smtClean="0"/>
              <a:t>до 5 лет она ничего не </a:t>
            </a:r>
            <a:r>
              <a:rPr lang="ru-RU" sz="1600" i="1" dirty="0" smtClean="0"/>
              <a:t>говорила</a:t>
            </a:r>
            <a:r>
              <a:rPr lang="ru-RU" sz="1600" i="1" dirty="0" smtClean="0"/>
              <a:t>, общалась только жестами, мимикой </a:t>
            </a:r>
            <a:r>
              <a:rPr lang="ru-RU" sz="1600" i="1" dirty="0" smtClean="0"/>
              <a:t>и нечленораздельными </a:t>
            </a:r>
            <a:r>
              <a:rPr lang="ru-RU" sz="1600" i="1" dirty="0" smtClean="0"/>
              <a:t>звуками. При </a:t>
            </a:r>
            <a:r>
              <a:rPr lang="ru-RU" sz="1600" i="1" dirty="0" smtClean="0"/>
              <a:t>поступлении </a:t>
            </a:r>
            <a:r>
              <a:rPr lang="ru-RU" sz="1600" i="1" dirty="0" smtClean="0"/>
              <a:t>в подготовительный класс (</a:t>
            </a:r>
            <a:r>
              <a:rPr lang="ru-RU" sz="1600" i="1" dirty="0" smtClean="0"/>
              <a:t>при школе </a:t>
            </a:r>
            <a:r>
              <a:rPr lang="ru-RU" sz="1600" i="1" dirty="0" smtClean="0"/>
              <a:t>VIII вида), Анжела могла </a:t>
            </a:r>
            <a:r>
              <a:rPr lang="ru-RU" sz="1600" i="1" dirty="0" smtClean="0"/>
              <a:t>только выговаривать </a:t>
            </a:r>
            <a:r>
              <a:rPr lang="ru-RU" sz="1600" i="1" dirty="0" smtClean="0"/>
              <a:t>отдельные слова, вела </a:t>
            </a:r>
            <a:r>
              <a:rPr lang="ru-RU" sz="1600" i="1" dirty="0" smtClean="0"/>
              <a:t>себя неактивно </a:t>
            </a:r>
            <a:r>
              <a:rPr lang="ru-RU" sz="1600" i="1" dirty="0" smtClean="0"/>
              <a:t>и очень скованно, </a:t>
            </a:r>
            <a:r>
              <a:rPr lang="ru-RU" sz="1600" i="1" dirty="0" smtClean="0"/>
              <a:t>практически не </a:t>
            </a:r>
            <a:r>
              <a:rPr lang="ru-RU" sz="1600" i="1" dirty="0" smtClean="0"/>
              <a:t>принимала участия в играх детей.</a:t>
            </a:r>
          </a:p>
          <a:p>
            <a:r>
              <a:rPr lang="ru-RU" sz="1600" i="1" dirty="0" smtClean="0"/>
              <a:t>Однако уже через месяц занятий </a:t>
            </a:r>
            <a:r>
              <a:rPr lang="ru-RU" sz="1600" i="1" dirty="0" smtClean="0"/>
              <a:t>со специалистами </a:t>
            </a:r>
            <a:r>
              <a:rPr lang="ru-RU" sz="1600" i="1" dirty="0" smtClean="0"/>
              <a:t>ГПМПК и педагогами </a:t>
            </a:r>
            <a:r>
              <a:rPr lang="ru-RU" sz="1600" i="1" dirty="0" smtClean="0"/>
              <a:t>школы стали </a:t>
            </a:r>
            <a:r>
              <a:rPr lang="ru-RU" sz="1600" i="1" dirty="0" smtClean="0"/>
              <a:t>заметны резкие изменения в ее </a:t>
            </a:r>
            <a:r>
              <a:rPr lang="ru-RU" sz="1600" i="1" dirty="0" smtClean="0"/>
              <a:t>поведении </a:t>
            </a:r>
            <a:r>
              <a:rPr lang="ru-RU" sz="1600" i="1" dirty="0" smtClean="0"/>
              <a:t>и развитии: Анжела начала с </a:t>
            </a:r>
            <a:r>
              <a:rPr lang="ru-RU" sz="1600" i="1" dirty="0" smtClean="0"/>
              <a:t>интересом </a:t>
            </a:r>
            <a:r>
              <a:rPr lang="ru-RU" sz="1600" i="1" dirty="0" smtClean="0"/>
              <a:t>разговаривать, активно </a:t>
            </a:r>
            <a:r>
              <a:rPr lang="ru-RU" sz="1600" i="1" dirty="0" smtClean="0"/>
              <a:t>участвовать в </a:t>
            </a:r>
            <a:r>
              <a:rPr lang="ru-RU" sz="1600" i="1" dirty="0" smtClean="0"/>
              <a:t>играх с детьми, рисовать и писать, </a:t>
            </a:r>
            <a:r>
              <a:rPr lang="ru-RU" sz="1600" i="1" dirty="0" smtClean="0"/>
              <a:t>учить простенькие </a:t>
            </a:r>
            <a:r>
              <a:rPr lang="ru-RU" sz="1600" i="1" dirty="0" smtClean="0"/>
              <a:t>стишки, готовить домашнее </a:t>
            </a:r>
            <a:r>
              <a:rPr lang="ru-RU" sz="1600" i="1" dirty="0" smtClean="0"/>
              <a:t>задание</a:t>
            </a:r>
            <a:r>
              <a:rPr lang="ru-RU" sz="1600" i="1" dirty="0" smtClean="0"/>
              <a:t>. В поведении наметилась </a:t>
            </a:r>
            <a:r>
              <a:rPr lang="ru-RU" sz="1600" i="1" dirty="0" smtClean="0"/>
              <a:t>раскованность</a:t>
            </a:r>
            <a:r>
              <a:rPr lang="ru-RU" sz="1600" i="1" dirty="0" smtClean="0"/>
              <a:t>, общительность. Дома с </a:t>
            </a:r>
            <a:r>
              <a:rPr lang="ru-RU" sz="1600" i="1" dirty="0" smtClean="0"/>
              <a:t>восторгом Анжела </a:t>
            </a:r>
            <a:r>
              <a:rPr lang="ru-RU" sz="1600" i="1" dirty="0" smtClean="0"/>
              <a:t>рассказывала, как дети </a:t>
            </a:r>
            <a:r>
              <a:rPr lang="ru-RU" sz="1600" i="1" dirty="0" smtClean="0"/>
              <a:t>готовятся к </a:t>
            </a:r>
            <a:r>
              <a:rPr lang="ru-RU" sz="1600" i="1" dirty="0" smtClean="0"/>
              <a:t>праздникам, в какие игры играют. </a:t>
            </a:r>
            <a:r>
              <a:rPr lang="ru-RU" sz="1600" i="1" dirty="0" smtClean="0"/>
              <a:t>Само собой </a:t>
            </a:r>
            <a:r>
              <a:rPr lang="ru-RU" sz="1600" i="1" dirty="0" smtClean="0"/>
              <a:t>разумеется, что таких результатов </a:t>
            </a:r>
            <a:r>
              <a:rPr lang="ru-RU" sz="1600" i="1" dirty="0" smtClean="0"/>
              <a:t>за такой </a:t>
            </a:r>
            <a:r>
              <a:rPr lang="ru-RU" sz="1600" i="1" dirty="0" smtClean="0"/>
              <a:t>короткий срок добиться </a:t>
            </a:r>
            <a:r>
              <a:rPr lang="ru-RU" sz="1600" i="1" dirty="0" smtClean="0"/>
              <a:t>невозможно без </a:t>
            </a:r>
            <a:r>
              <a:rPr lang="ru-RU" sz="1600" i="1" dirty="0" smtClean="0"/>
              <a:t>чуткого, внимательного, я бы </a:t>
            </a:r>
            <a:r>
              <a:rPr lang="ru-RU" sz="1600" i="1" dirty="0" smtClean="0"/>
              <a:t>сказал, родительского </a:t>
            </a:r>
            <a:r>
              <a:rPr lang="ru-RU" sz="1600" i="1" dirty="0" smtClean="0"/>
              <a:t>отношения к детям со </a:t>
            </a:r>
            <a:r>
              <a:rPr lang="ru-RU" sz="1600" i="1" dirty="0" smtClean="0"/>
              <a:t>стороны </a:t>
            </a:r>
            <a:r>
              <a:rPr lang="ru-RU" sz="1600" i="1" dirty="0" smtClean="0"/>
              <a:t>преподавателей, воспитателей, </a:t>
            </a:r>
            <a:r>
              <a:rPr lang="ru-RU" sz="1600" i="1" dirty="0" smtClean="0"/>
              <a:t>медицинского </a:t>
            </a:r>
            <a:r>
              <a:rPr lang="ru-RU" sz="1600" i="1" dirty="0" smtClean="0"/>
              <a:t>и обслуживающего персонала.</a:t>
            </a:r>
          </a:p>
          <a:p>
            <a:r>
              <a:rPr lang="ru-RU" sz="1600" i="1" dirty="0" smtClean="0"/>
              <a:t>Процесс обучения этих детей </a:t>
            </a:r>
            <a:r>
              <a:rPr lang="ru-RU" sz="1600" i="1" dirty="0" smtClean="0"/>
              <a:t>курируется специалистами </a:t>
            </a:r>
            <a:r>
              <a:rPr lang="ru-RU" sz="1600" i="1" dirty="0" smtClean="0"/>
              <a:t>ГПМПК.</a:t>
            </a:r>
          </a:p>
          <a:p>
            <a:r>
              <a:rPr lang="ru-RU" sz="1600" i="1" dirty="0" smtClean="0"/>
              <a:t>Сейчас Анжела учится в 4 классе </a:t>
            </a:r>
            <a:r>
              <a:rPr lang="ru-RU" sz="1600" i="1" dirty="0" smtClean="0"/>
              <a:t>общеобразовательной </a:t>
            </a:r>
            <a:r>
              <a:rPr lang="ru-RU" sz="1600" i="1" dirty="0" smtClean="0"/>
              <a:t>школы по индивидуальной</a:t>
            </a:r>
          </a:p>
          <a:p>
            <a:r>
              <a:rPr lang="ru-RU" sz="1600" i="1" dirty="0" smtClean="0"/>
              <a:t>образовательной программе с учетом </a:t>
            </a:r>
            <a:r>
              <a:rPr lang="ru-RU" sz="1600" i="1" dirty="0" smtClean="0"/>
              <a:t>требований </a:t>
            </a:r>
            <a:r>
              <a:rPr lang="ru-RU" sz="1600" i="1" dirty="0" smtClean="0"/>
              <a:t>программы </a:t>
            </a:r>
            <a:r>
              <a:rPr lang="ru-RU" sz="1600" i="1" dirty="0" smtClean="0"/>
              <a:t>для детей с тяжелыми нарушениями речи</a:t>
            </a:r>
            <a:endParaRPr lang="ru-RU"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15616" y="692696"/>
            <a:ext cx="7498080" cy="4800600"/>
          </a:xfrm>
        </p:spPr>
        <p:txBody>
          <a:bodyPr>
            <a:normAutofit fontScale="92500" lnSpcReduction="10000"/>
          </a:bodyPr>
          <a:lstStyle/>
          <a:p>
            <a:pPr algn="ctr">
              <a:buNone/>
            </a:pPr>
            <a:r>
              <a:rPr lang="ru-RU" dirty="0" smtClean="0">
                <a:solidFill>
                  <a:srgbClr val="002060"/>
                </a:solidFill>
              </a:rPr>
              <a:t>Инклюзивное образование в России является одним </a:t>
            </a:r>
            <a:r>
              <a:rPr lang="ru-RU" b="1" dirty="0" smtClean="0">
                <a:solidFill>
                  <a:srgbClr val="002060"/>
                </a:solidFill>
              </a:rPr>
              <a:t>из стратегических направлений реализации права каждого ребенка на образование</a:t>
            </a:r>
            <a:r>
              <a:rPr lang="ru-RU" dirty="0" smtClean="0">
                <a:solidFill>
                  <a:srgbClr val="002060"/>
                </a:solidFill>
              </a:rPr>
              <a:t>, что закреплено в положениях Конвенции о правах ребенка (1989) и другой Конвенции ООН, направленной на защиту и поощрение прав и достоинства лиц с инвалидностью, – Конвенции о правах инвалидов (2006), подписанной Российской Федерацией в 2008 году.</a:t>
            </a:r>
            <a:endParaRPr lang="ru-RU" dirty="0">
              <a:solidFill>
                <a:srgbClr val="002060"/>
              </a:solidFil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sz="3600" b="1" dirty="0" smtClean="0"/>
              <a:t>Инструментарий для работы                              с родителями детей с ОВЗ.</a:t>
            </a:r>
            <a:r>
              <a:rPr lang="ru-RU" dirty="0" smtClean="0"/>
              <a:t/>
            </a:r>
            <a:br>
              <a:rPr lang="ru-RU" dirty="0" smtClean="0"/>
            </a:br>
            <a:endParaRPr lang="ru-RU" dirty="0"/>
          </a:p>
        </p:txBody>
      </p:sp>
      <p:graphicFrame>
        <p:nvGraphicFramePr>
          <p:cNvPr id="4" name="Содержимое 3"/>
          <p:cNvGraphicFramePr>
            <a:graphicFrameLocks noGrp="1"/>
          </p:cNvGraphicFramePr>
          <p:nvPr>
            <p:ph idx="1"/>
          </p:nvPr>
        </p:nvGraphicFramePr>
        <p:xfrm>
          <a:off x="1187624" y="1379220"/>
          <a:ext cx="7272808" cy="4902200"/>
        </p:xfrm>
        <a:graphic>
          <a:graphicData uri="http://schemas.openxmlformats.org/drawingml/2006/table">
            <a:tbl>
              <a:tblPr/>
              <a:tblGrid>
                <a:gridCol w="1773690"/>
                <a:gridCol w="1826710"/>
                <a:gridCol w="1422946"/>
                <a:gridCol w="2249462"/>
              </a:tblGrid>
              <a:tr h="1244600">
                <a:tc>
                  <a:txBody>
                    <a:bodyPr/>
                    <a:lstStyle/>
                    <a:p>
                      <a:pPr algn="ctr">
                        <a:spcAft>
                          <a:spcPts val="0"/>
                        </a:spcAft>
                      </a:pPr>
                      <a:r>
                        <a:rPr lang="ru-RU" sz="1200" b="1" dirty="0" err="1">
                          <a:latin typeface="Times New Roman"/>
                          <a:ea typeface="Times New Roman"/>
                          <a:cs typeface="Times New Roman"/>
                        </a:rPr>
                        <a:t>Психолого</a:t>
                      </a:r>
                      <a:r>
                        <a:rPr lang="ru-RU" sz="1200" b="1" dirty="0">
                          <a:latin typeface="Times New Roman"/>
                          <a:ea typeface="Times New Roman"/>
                          <a:cs typeface="Times New Roman"/>
                        </a:rPr>
                        <a:t> – педагогические проблемы родителей </a:t>
                      </a:r>
                      <a:r>
                        <a:rPr lang="ru-RU" sz="1200" b="1" dirty="0" smtClean="0">
                          <a:latin typeface="Times New Roman"/>
                          <a:ea typeface="Times New Roman"/>
                          <a:cs typeface="Times New Roman"/>
                        </a:rPr>
                        <a:t>детей с</a:t>
                      </a:r>
                      <a:r>
                        <a:rPr lang="ru-RU" sz="1200" b="1" baseline="0" dirty="0" smtClean="0">
                          <a:latin typeface="Times New Roman"/>
                          <a:ea typeface="Times New Roman"/>
                          <a:cs typeface="Times New Roman"/>
                        </a:rPr>
                        <a:t> ОВЗ</a:t>
                      </a:r>
                      <a:endParaRPr lang="ru-RU" sz="800" dirty="0">
                        <a:latin typeface="Times New Roman"/>
                        <a:ea typeface="Times New Roman"/>
                        <a:cs typeface="Times New Roman"/>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kumimoji="0" lang="ru-RU" sz="1200" b="1" kern="1200" dirty="0">
                          <a:solidFill>
                            <a:schemeClr val="tx1"/>
                          </a:solidFill>
                          <a:latin typeface="Times New Roman"/>
                          <a:ea typeface="Times New Roman"/>
                          <a:cs typeface="Times New Roman"/>
                        </a:rPr>
                        <a:t>Технология</a:t>
                      </a: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algn="ctr" rtl="0" eaLnBrk="1" latinLnBrk="0" hangingPunct="1">
                        <a:spcAft>
                          <a:spcPts val="0"/>
                        </a:spcAft>
                      </a:pPr>
                      <a:r>
                        <a:rPr kumimoji="0" lang="ru-RU" sz="1200" b="1" kern="1200" dirty="0">
                          <a:solidFill>
                            <a:schemeClr val="tx1"/>
                          </a:solidFill>
                          <a:latin typeface="Times New Roman"/>
                          <a:ea typeface="Times New Roman"/>
                          <a:cs typeface="Times New Roman"/>
                        </a:rPr>
                        <a:t>Комментарии</a:t>
                      </a: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200" b="1">
                          <a:latin typeface="Times New Roman"/>
                          <a:ea typeface="Times New Roman"/>
                          <a:cs typeface="Times New Roman"/>
                        </a:rPr>
                        <a:t>Эффект</a:t>
                      </a:r>
                      <a:endParaRPr lang="ru-RU" sz="800">
                        <a:latin typeface="Times New Roman"/>
                        <a:ea typeface="Times New Roman"/>
                        <a:cs typeface="Times New Roman"/>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56000">
                <a:tc>
                  <a:txBody>
                    <a:bodyPr/>
                    <a:lstStyle/>
                    <a:p>
                      <a:pPr algn="ctr">
                        <a:spcAft>
                          <a:spcPts val="0"/>
                        </a:spcAft>
                      </a:pPr>
                      <a:r>
                        <a:rPr lang="ru-RU" sz="1600" dirty="0">
                          <a:latin typeface="Times New Roman"/>
                          <a:ea typeface="Times New Roman"/>
                          <a:cs typeface="Times New Roman"/>
                        </a:rPr>
                        <a:t>Рождение </a:t>
                      </a:r>
                      <a:r>
                        <a:rPr lang="ru-RU" sz="1600" dirty="0" smtClean="0">
                          <a:latin typeface="Times New Roman"/>
                          <a:ea typeface="Times New Roman"/>
                          <a:cs typeface="Times New Roman"/>
                        </a:rPr>
                        <a:t>ребенка с ОВЗ</a:t>
                      </a:r>
                      <a:endParaRPr lang="ru-RU" sz="1600" dirty="0">
                        <a:latin typeface="Times New Roman"/>
                        <a:ea typeface="Times New Roman"/>
                        <a:cs typeface="Times New Roman"/>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dirty="0" err="1" smtClean="0">
                          <a:latin typeface="Times New Roman"/>
                          <a:ea typeface="Times New Roman"/>
                          <a:cs typeface="Times New Roman"/>
                        </a:rPr>
                        <a:t>Консультирование,интерактивные</a:t>
                      </a:r>
                      <a:endParaRPr lang="ru-RU" sz="1600" dirty="0" smtClean="0">
                        <a:latin typeface="Times New Roman"/>
                        <a:ea typeface="Times New Roman"/>
                        <a:cs typeface="Times New Roman"/>
                      </a:endParaRPr>
                    </a:p>
                    <a:p>
                      <a:pPr>
                        <a:spcAft>
                          <a:spcPts val="0"/>
                        </a:spcAft>
                      </a:pPr>
                      <a:r>
                        <a:rPr lang="ru-RU" sz="1600" dirty="0" smtClean="0">
                          <a:latin typeface="Times New Roman"/>
                          <a:ea typeface="Times New Roman"/>
                          <a:cs typeface="Times New Roman"/>
                        </a:rPr>
                        <a:t>занятия</a:t>
                      </a:r>
                      <a:endParaRPr lang="ru-RU" sz="1600" dirty="0">
                        <a:latin typeface="Times New Roman"/>
                        <a:ea typeface="Times New Roman"/>
                        <a:cs typeface="Times New Roman"/>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600" dirty="0" smtClean="0">
                          <a:latin typeface="Times New Roman"/>
                          <a:ea typeface="Times New Roman"/>
                          <a:cs typeface="Times New Roman"/>
                        </a:rPr>
                        <a:t>_</a:t>
                      </a:r>
                      <a:endParaRPr lang="ru-RU" sz="1600" dirty="0">
                        <a:latin typeface="Times New Roman"/>
                        <a:ea typeface="Times New Roman"/>
                        <a:cs typeface="Times New Roman"/>
                      </a:endParaRP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dirty="0" smtClean="0">
                          <a:latin typeface="Times New Roman"/>
                          <a:ea typeface="Times New Roman"/>
                          <a:cs typeface="Times New Roman"/>
                        </a:rPr>
                        <a:t>Преодоление </a:t>
                      </a:r>
                      <a:r>
                        <a:rPr lang="ru-RU" sz="1600" dirty="0">
                          <a:latin typeface="Times New Roman"/>
                          <a:ea typeface="Times New Roman"/>
                          <a:cs typeface="Times New Roman"/>
                        </a:rPr>
                        <a:t>однонаправленного программирования жизни;  предотвращение фиксации когнитивной установки безысходности и отсутствия смысла жизни; Активизация личностного роста; конструктивное преодоление, последующих жизненных кризисов.</a:t>
                      </a:r>
                    </a:p>
                  </a:txBody>
                  <a:tcPr marL="57150" marR="571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475656" y="980728"/>
          <a:ext cx="7272809" cy="4480560"/>
        </p:xfrm>
        <a:graphic>
          <a:graphicData uri="http://schemas.openxmlformats.org/drawingml/2006/table">
            <a:tbl>
              <a:tblPr/>
              <a:tblGrid>
                <a:gridCol w="1773688"/>
                <a:gridCol w="1731853"/>
                <a:gridCol w="1517804"/>
                <a:gridCol w="2249464"/>
              </a:tblGrid>
              <a:tr h="4064000">
                <a:tc>
                  <a:txBody>
                    <a:bodyPr/>
                    <a:lstStyle/>
                    <a:p>
                      <a:pPr>
                        <a:spcAft>
                          <a:spcPts val="0"/>
                        </a:spcAft>
                      </a:pPr>
                      <a:r>
                        <a:rPr lang="ru-RU" sz="1400" dirty="0">
                          <a:latin typeface="Times New Roman"/>
                          <a:ea typeface="Times New Roman"/>
                          <a:cs typeface="Times New Roman"/>
                        </a:rPr>
                        <a:t>Частичная или полная утрата психологического здоровья семьи</a:t>
                      </a:r>
                    </a:p>
                  </a:txBody>
                  <a:tcPr marL="36286" marR="36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latin typeface="Times New Roman"/>
                          <a:ea typeface="Times New Roman"/>
                          <a:cs typeface="Times New Roman"/>
                        </a:rPr>
                        <a:t>Семейная </a:t>
                      </a:r>
                      <a:r>
                        <a:rPr lang="ru-RU" sz="1400" dirty="0" smtClean="0">
                          <a:latin typeface="Times New Roman"/>
                          <a:ea typeface="Times New Roman"/>
                          <a:cs typeface="Times New Roman"/>
                        </a:rPr>
                        <a:t>психотерапия</a:t>
                      </a:r>
                      <a:endParaRPr lang="ru-RU" sz="1400" dirty="0">
                        <a:latin typeface="Times New Roman"/>
                        <a:ea typeface="Times New Roman"/>
                        <a:cs typeface="Times New Roman"/>
                      </a:endParaRPr>
                    </a:p>
                  </a:txBody>
                  <a:tcPr marL="36286" marR="36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smtClean="0">
                          <a:latin typeface="Times New Roman"/>
                          <a:ea typeface="Times New Roman"/>
                          <a:cs typeface="Times New Roman"/>
                        </a:rPr>
                        <a:t>Тренинги,</a:t>
                      </a:r>
                      <a:r>
                        <a:rPr lang="ru-RU" sz="1400" baseline="0" dirty="0" smtClean="0">
                          <a:latin typeface="Times New Roman"/>
                          <a:ea typeface="Times New Roman"/>
                          <a:cs typeface="Times New Roman"/>
                        </a:rPr>
                        <a:t> </a:t>
                      </a:r>
                      <a:r>
                        <a:rPr lang="ru-RU" sz="1400" dirty="0" smtClean="0">
                          <a:latin typeface="Times New Roman"/>
                          <a:ea typeface="Times New Roman"/>
                          <a:cs typeface="Times New Roman"/>
                        </a:rPr>
                        <a:t>игры коммуникации,</a:t>
                      </a:r>
                      <a:endParaRPr lang="ru-RU" sz="1400" dirty="0">
                        <a:latin typeface="Times New Roman"/>
                        <a:ea typeface="Times New Roman"/>
                        <a:cs typeface="Times New Roman"/>
                      </a:endParaRPr>
                    </a:p>
                    <a:p>
                      <a:pPr algn="ctr">
                        <a:spcAft>
                          <a:spcPts val="0"/>
                        </a:spcAft>
                      </a:pPr>
                      <a:r>
                        <a:rPr lang="ru-RU" sz="1400" dirty="0" smtClean="0">
                          <a:latin typeface="Times New Roman"/>
                          <a:ea typeface="Times New Roman"/>
                          <a:cs typeface="Times New Roman"/>
                        </a:rPr>
                        <a:t>игры </a:t>
                      </a:r>
                      <a:r>
                        <a:rPr lang="ru-RU" sz="1400" dirty="0">
                          <a:latin typeface="Times New Roman"/>
                          <a:ea typeface="Times New Roman"/>
                          <a:cs typeface="Times New Roman"/>
                        </a:rPr>
                        <a:t>релаксации, формулы, освобождения</a:t>
                      </a:r>
                    </a:p>
                  </a:txBody>
                  <a:tcPr marL="36286" marR="36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400" dirty="0">
                          <a:latin typeface="Times New Roman"/>
                          <a:ea typeface="Times New Roman"/>
                          <a:cs typeface="Times New Roman"/>
                        </a:rPr>
                        <a:t>Оптимизация и гармонизация общения</a:t>
                      </a:r>
                    </a:p>
                    <a:p>
                      <a:pPr algn="ctr">
                        <a:spcAft>
                          <a:spcPts val="0"/>
                        </a:spcAft>
                      </a:pPr>
                      <a:r>
                        <a:rPr lang="ru-RU" sz="1400" dirty="0">
                          <a:latin typeface="Times New Roman"/>
                          <a:ea typeface="Times New Roman"/>
                          <a:cs typeface="Times New Roman"/>
                        </a:rPr>
                        <a:t>Формирование и укрепление способности к действиям, приобретение техник, улучшающих самоконтроль </a:t>
                      </a:r>
                    </a:p>
                    <a:p>
                      <a:pPr algn="ctr">
                        <a:spcAft>
                          <a:spcPts val="0"/>
                        </a:spcAft>
                      </a:pPr>
                      <a:r>
                        <a:rPr lang="ru-RU" sz="1400" dirty="0">
                          <a:latin typeface="Times New Roman"/>
                          <a:ea typeface="Times New Roman"/>
                          <a:cs typeface="Times New Roman"/>
                        </a:rPr>
                        <a:t>Снятие напряжения и усталости, </a:t>
                      </a:r>
                      <a:r>
                        <a:rPr lang="ru-RU" sz="1400" dirty="0" smtClean="0">
                          <a:latin typeface="Times New Roman"/>
                          <a:ea typeface="Times New Roman"/>
                          <a:cs typeface="Times New Roman"/>
                        </a:rPr>
                        <a:t>обретение внутренней стабильности  </a:t>
                      </a:r>
                      <a:r>
                        <a:rPr lang="ru-RU" sz="1400" dirty="0">
                          <a:latin typeface="Times New Roman"/>
                          <a:ea typeface="Times New Roman"/>
                          <a:cs typeface="Times New Roman"/>
                        </a:rPr>
                        <a:t>свободы и уверенности в себе. Освобождение от самого себя, своих напряженных состояний и отрицательных эмоций, формирование умения вставать в позицию внешнего и относительно независимого наблюдателя по отношению к самому себе и данной ситуации</a:t>
                      </a:r>
                    </a:p>
                  </a:txBody>
                  <a:tcPr marL="36286" marR="36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187624" y="1340768"/>
          <a:ext cx="7632847" cy="3744416"/>
        </p:xfrm>
        <a:graphic>
          <a:graphicData uri="http://schemas.openxmlformats.org/drawingml/2006/table">
            <a:tbl>
              <a:tblPr/>
              <a:tblGrid>
                <a:gridCol w="1861496"/>
                <a:gridCol w="1817587"/>
                <a:gridCol w="1592942"/>
                <a:gridCol w="2360822"/>
              </a:tblGrid>
              <a:tr h="3744416">
                <a:tc>
                  <a:txBody>
                    <a:bodyPr/>
                    <a:lstStyle/>
                    <a:p>
                      <a:pPr algn="ctr">
                        <a:spcAft>
                          <a:spcPts val="0"/>
                        </a:spcAft>
                      </a:pPr>
                      <a:r>
                        <a:rPr lang="ru-RU" sz="2000" dirty="0" smtClean="0">
                          <a:latin typeface="Times New Roman"/>
                          <a:ea typeface="Times New Roman"/>
                          <a:cs typeface="Times New Roman"/>
                        </a:rPr>
                        <a:t>Негативный тип </a:t>
                      </a:r>
                      <a:r>
                        <a:rPr lang="ru-RU" sz="2000" dirty="0">
                          <a:latin typeface="Times New Roman"/>
                          <a:ea typeface="Times New Roman"/>
                          <a:cs typeface="Times New Roman"/>
                        </a:rPr>
                        <a:t>отношения к </a:t>
                      </a:r>
                      <a:r>
                        <a:rPr lang="ru-RU" sz="2000" dirty="0" smtClean="0">
                          <a:latin typeface="Times New Roman"/>
                          <a:ea typeface="Times New Roman"/>
                          <a:cs typeface="Times New Roman"/>
                        </a:rPr>
                        <a:t>ребенку с</a:t>
                      </a:r>
                      <a:r>
                        <a:rPr lang="ru-RU" sz="2000" baseline="0" dirty="0" smtClean="0">
                          <a:latin typeface="Times New Roman"/>
                          <a:ea typeface="Times New Roman"/>
                          <a:cs typeface="Times New Roman"/>
                        </a:rPr>
                        <a:t> ОВЗ</a:t>
                      </a:r>
                      <a:r>
                        <a:rPr lang="ru-RU" sz="2000" dirty="0" smtClean="0">
                          <a:latin typeface="Times New Roman"/>
                          <a:ea typeface="Times New Roman"/>
                          <a:cs typeface="Times New Roman"/>
                        </a:rPr>
                        <a:t>, пассивная стратегия </a:t>
                      </a:r>
                      <a:r>
                        <a:rPr lang="ru-RU" sz="2000" dirty="0">
                          <a:latin typeface="Times New Roman"/>
                          <a:ea typeface="Times New Roman"/>
                          <a:cs typeface="Times New Roman"/>
                        </a:rPr>
                        <a:t>воспитания</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latin typeface="Times New Roman"/>
                          <a:ea typeface="Times New Roman"/>
                          <a:cs typeface="Times New Roman"/>
                        </a:rPr>
                        <a:t>Тренинги принятия родителями своих детей инвалидов</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latin typeface="Times New Roman"/>
                          <a:ea typeface="Times New Roman"/>
                          <a:cs typeface="Times New Roman"/>
                        </a:rPr>
                        <a:t>Беседы, дискуссии, </a:t>
                      </a:r>
                      <a:r>
                        <a:rPr lang="ru-RU" sz="2000" dirty="0" err="1" smtClean="0">
                          <a:latin typeface="Times New Roman"/>
                          <a:ea typeface="Times New Roman"/>
                          <a:cs typeface="Times New Roman"/>
                        </a:rPr>
                        <a:t>психо-гигиена</a:t>
                      </a:r>
                      <a:r>
                        <a:rPr lang="ru-RU" sz="2000" dirty="0" smtClean="0">
                          <a:latin typeface="Times New Roman"/>
                          <a:ea typeface="Times New Roman"/>
                          <a:cs typeface="Times New Roman"/>
                        </a:rPr>
                        <a:t>,</a:t>
                      </a:r>
                    </a:p>
                    <a:p>
                      <a:pPr algn="ctr">
                        <a:spcAft>
                          <a:spcPts val="0"/>
                        </a:spcAft>
                      </a:pPr>
                      <a:r>
                        <a:rPr lang="ru-RU" sz="2000" dirty="0" smtClean="0">
                          <a:latin typeface="Times New Roman"/>
                          <a:ea typeface="Times New Roman"/>
                          <a:cs typeface="Times New Roman"/>
                        </a:rPr>
                        <a:t>разъяснение</a:t>
                      </a:r>
                      <a:endParaRPr lang="ru-RU" sz="2000" dirty="0">
                        <a:latin typeface="Times New Roman"/>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latin typeface="Times New Roman"/>
                          <a:ea typeface="Times New Roman"/>
                          <a:cs typeface="Times New Roman"/>
                        </a:rPr>
                        <a:t>Расширение эмоциональных и </a:t>
                      </a:r>
                      <a:r>
                        <a:rPr lang="ru-RU" sz="2000" dirty="0" err="1">
                          <a:latin typeface="Times New Roman"/>
                          <a:ea typeface="Times New Roman"/>
                          <a:cs typeface="Times New Roman"/>
                        </a:rPr>
                        <a:t>перцептивных</a:t>
                      </a:r>
                      <a:r>
                        <a:rPr lang="ru-RU" sz="2000" dirty="0">
                          <a:latin typeface="Times New Roman"/>
                          <a:ea typeface="Times New Roman"/>
                          <a:cs typeface="Times New Roman"/>
                        </a:rPr>
                        <a:t> сторон общения, совершенствование способов взаимодействия и </a:t>
                      </a:r>
                      <a:r>
                        <a:rPr lang="ru-RU" sz="2000" dirty="0" smtClean="0">
                          <a:latin typeface="Times New Roman"/>
                          <a:ea typeface="Times New Roman"/>
                          <a:cs typeface="Times New Roman"/>
                        </a:rPr>
                        <a:t>адекватного межличностного </a:t>
                      </a:r>
                      <a:r>
                        <a:rPr lang="ru-RU" sz="2000" dirty="0">
                          <a:latin typeface="Times New Roman"/>
                          <a:ea typeface="Times New Roman"/>
                          <a:cs typeface="Times New Roman"/>
                        </a:rPr>
                        <a:t>восприятия своих детей.</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lnSpcReduction="10000"/>
          </a:bodyPr>
          <a:lstStyle/>
          <a:p>
            <a:pPr algn="ctr">
              <a:buNone/>
            </a:pPr>
            <a:r>
              <a:rPr lang="ru-RU" b="1" dirty="0" smtClean="0">
                <a:solidFill>
                  <a:srgbClr val="C00000"/>
                </a:solidFill>
              </a:rPr>
              <a:t>Практика показала, что изменение организационно-педагогических условий обучения детей с ОВЗ в общеобразовательном учреждении возможно только при повышении квалификации и обучении на рабочем месте </a:t>
            </a:r>
            <a:r>
              <a:rPr lang="ru-RU" b="1" u="sng" dirty="0" smtClean="0">
                <a:solidFill>
                  <a:srgbClr val="C00000"/>
                </a:solidFill>
              </a:rPr>
              <a:t>всего педагогического коллектива учреждения, включая администрацию и всех участников школьного сообщества</a:t>
            </a:r>
            <a:r>
              <a:rPr lang="ru-RU" b="1" dirty="0" smtClean="0">
                <a:solidFill>
                  <a:srgbClr val="C00000"/>
                </a:solidFill>
              </a:rPr>
              <a:t>.</a:t>
            </a:r>
            <a:endParaRPr lang="ru-RU" dirty="0">
              <a:solidFill>
                <a:srgbClr val="C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Развитие у педагогов взаимодействия с детьми ОВЗ</a:t>
            </a:r>
            <a:endParaRPr lang="ru-RU" dirty="0"/>
          </a:p>
        </p:txBody>
      </p:sp>
      <p:pic>
        <p:nvPicPr>
          <p:cNvPr id="3" name="Рисунок 3" descr="знак вопроса.jpg"/>
          <p:cNvPicPr>
            <a:picLocks noChangeAspect="1"/>
          </p:cNvPicPr>
          <p:nvPr/>
        </p:nvPicPr>
        <p:blipFill>
          <a:blip r:embed="rId2" cstate="print"/>
          <a:srcRect/>
          <a:stretch>
            <a:fillRect/>
          </a:stretch>
        </p:blipFill>
        <p:spPr bwMode="auto">
          <a:xfrm>
            <a:off x="2627784" y="1988840"/>
            <a:ext cx="4358233" cy="4358233"/>
          </a:xfrm>
          <a:prstGeom prst="rect">
            <a:avLst/>
          </a:prstGeom>
          <a:noFill/>
          <a:ln w="9525">
            <a:noFill/>
            <a:miter lim="800000"/>
            <a:headEnd/>
            <a:tailEnd/>
          </a:ln>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t>Что важно педагогу!!!</a:t>
            </a:r>
            <a:endParaRPr lang="ru-RU" dirty="0"/>
          </a:p>
        </p:txBody>
      </p:sp>
      <p:sp>
        <p:nvSpPr>
          <p:cNvPr id="3" name="Содержимое 2"/>
          <p:cNvSpPr>
            <a:spLocks noGrp="1"/>
          </p:cNvSpPr>
          <p:nvPr>
            <p:ph idx="1"/>
          </p:nvPr>
        </p:nvSpPr>
        <p:spPr>
          <a:xfrm>
            <a:off x="1403648" y="1447800"/>
            <a:ext cx="7498080" cy="5410200"/>
          </a:xfrm>
        </p:spPr>
        <p:txBody>
          <a:bodyPr>
            <a:normAutofit fontScale="85000" lnSpcReduction="20000"/>
          </a:bodyPr>
          <a:lstStyle/>
          <a:p>
            <a:r>
              <a:rPr lang="ru-RU" dirty="0" smtClean="0"/>
              <a:t>принять философию инклюзии</a:t>
            </a:r>
          </a:p>
          <a:p>
            <a:r>
              <a:rPr lang="ru-RU" dirty="0" smtClean="0"/>
              <a:t>научиться наблюдать за ребенком, отмечая изменения в его поведении и обучении</a:t>
            </a:r>
          </a:p>
          <a:p>
            <a:r>
              <a:rPr lang="ru-RU" dirty="0" smtClean="0"/>
              <a:t>проявить страхи и развенчать предрассудки, связанные с обучением детей с ограниченными возможностями здоровья</a:t>
            </a:r>
          </a:p>
          <a:p>
            <a:r>
              <a:rPr lang="ru-RU" dirty="0" smtClean="0"/>
              <a:t>выявить ресурсы для организации эффективной работы</a:t>
            </a:r>
          </a:p>
          <a:p>
            <a:r>
              <a:rPr lang="ru-RU" dirty="0" smtClean="0"/>
              <a:t>поставить цели для мотивированного восполнения пробелов в профессиональных знаниях</a:t>
            </a:r>
          </a:p>
          <a:p>
            <a:r>
              <a:rPr lang="ru-RU" dirty="0" smtClean="0"/>
              <a:t>осуществить реальное междисциплинарное сотрудничество как внутри своего педагогического коллектива, так и во всех внешних структурах.</a:t>
            </a:r>
            <a:endParaRPr lang="ru-RU"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548680"/>
            <a:ext cx="7498080" cy="5688632"/>
          </a:xfrm>
        </p:spPr>
        <p:txBody>
          <a:bodyPr>
            <a:normAutofit fontScale="85000" lnSpcReduction="10000"/>
          </a:bodyPr>
          <a:lstStyle/>
          <a:p>
            <a:r>
              <a:rPr lang="ru-RU" dirty="0" smtClean="0">
                <a:solidFill>
                  <a:srgbClr val="002060"/>
                </a:solidFill>
              </a:rPr>
              <a:t>Инклюзивное образование оказывается принципиально невозможным без организации междисциплинарного взаимодействия специалистов, что является базовым компонентом формирования инклюзивной образовательной среды.</a:t>
            </a:r>
          </a:p>
          <a:p>
            <a:pPr>
              <a:buNone/>
            </a:pPr>
            <a:endParaRPr lang="ru-RU" dirty="0" smtClean="0">
              <a:solidFill>
                <a:srgbClr val="002060"/>
              </a:solidFill>
            </a:endParaRPr>
          </a:p>
          <a:p>
            <a:r>
              <a:rPr lang="ru-RU" dirty="0" smtClean="0">
                <a:solidFill>
                  <a:srgbClr val="002060"/>
                </a:solidFill>
              </a:rPr>
              <a:t>Такое </a:t>
            </a:r>
            <a:r>
              <a:rPr lang="ru-RU" b="1" dirty="0" smtClean="0">
                <a:solidFill>
                  <a:srgbClr val="002060"/>
                </a:solidFill>
              </a:rPr>
              <a:t>командное взаимодействие </a:t>
            </a:r>
            <a:r>
              <a:rPr lang="ru-RU" dirty="0" smtClean="0">
                <a:solidFill>
                  <a:srgbClr val="002060"/>
                </a:solidFill>
              </a:rPr>
              <a:t>определяется как:</a:t>
            </a:r>
            <a:r>
              <a:rPr lang="ru-RU" dirty="0" smtClean="0"/>
              <a:t> </a:t>
            </a:r>
            <a:r>
              <a:rPr lang="ru-RU" i="1" dirty="0" err="1" smtClean="0">
                <a:solidFill>
                  <a:srgbClr val="C00000"/>
                </a:solidFill>
              </a:rPr>
              <a:t>межпрофессиональное</a:t>
            </a:r>
            <a:r>
              <a:rPr lang="ru-RU" i="1" dirty="0" smtClean="0">
                <a:solidFill>
                  <a:srgbClr val="C00000"/>
                </a:solidFill>
              </a:rPr>
              <a:t> сотрудничество, направленное на выработку и реализацию единой стратегии развития ребенка с ограниченными возможностями здоровья и организацию поддержки его семьи</a:t>
            </a:r>
            <a:endParaRPr lang="ru-RU" dirty="0">
              <a:solidFill>
                <a:srgbClr val="C000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t>Пять основных принципов командной работы</a:t>
            </a:r>
            <a:endParaRPr lang="ru-RU" dirty="0"/>
          </a:p>
        </p:txBody>
      </p:sp>
      <p:sp>
        <p:nvSpPr>
          <p:cNvPr id="3" name="Содержимое 2"/>
          <p:cNvSpPr>
            <a:spLocks noGrp="1"/>
          </p:cNvSpPr>
          <p:nvPr>
            <p:ph idx="1"/>
          </p:nvPr>
        </p:nvSpPr>
        <p:spPr>
          <a:xfrm>
            <a:off x="1435608" y="1447800"/>
            <a:ext cx="7498080" cy="5410200"/>
          </a:xfrm>
        </p:spPr>
        <p:txBody>
          <a:bodyPr>
            <a:normAutofit fontScale="77500" lnSpcReduction="20000"/>
          </a:bodyPr>
          <a:lstStyle/>
          <a:p>
            <a:r>
              <a:rPr lang="ru-RU" dirty="0" smtClean="0">
                <a:solidFill>
                  <a:srgbClr val="002060"/>
                </a:solidFill>
              </a:rPr>
              <a:t>признание инклюзии как единой психолого-педагогической идеологии и стратегии;</a:t>
            </a:r>
          </a:p>
          <a:p>
            <a:r>
              <a:rPr lang="ru-RU" dirty="0" smtClean="0">
                <a:solidFill>
                  <a:srgbClr val="002060"/>
                </a:solidFill>
              </a:rPr>
              <a:t>интерес специалиста к смежным дисциплинам, готовность к универсализации и новаторству, овладению новыми знаниями;</a:t>
            </a:r>
          </a:p>
          <a:p>
            <a:r>
              <a:rPr lang="ru-RU" dirty="0" smtClean="0">
                <a:solidFill>
                  <a:srgbClr val="002060"/>
                </a:solidFill>
              </a:rPr>
              <a:t> уважение ко всем членам команды, взаимопонимание, искренность, готовность к взаимопомощи;</a:t>
            </a:r>
          </a:p>
          <a:p>
            <a:r>
              <a:rPr lang="ru-RU" dirty="0" smtClean="0">
                <a:solidFill>
                  <a:srgbClr val="002060"/>
                </a:solidFill>
              </a:rPr>
              <a:t>равноправное участие всех членов команды в образовательном процессе,</a:t>
            </a:r>
          </a:p>
          <a:p>
            <a:r>
              <a:rPr lang="ru-RU" dirty="0" smtClean="0">
                <a:solidFill>
                  <a:srgbClr val="002060"/>
                </a:solidFill>
              </a:rPr>
              <a:t>ответственность за результаты общей</a:t>
            </a:r>
          </a:p>
          <a:p>
            <a:r>
              <a:rPr lang="ru-RU" dirty="0" smtClean="0">
                <a:solidFill>
                  <a:srgbClr val="002060"/>
                </a:solidFill>
              </a:rPr>
              <a:t>работы;</a:t>
            </a:r>
          </a:p>
          <a:p>
            <a:r>
              <a:rPr lang="ru-RU" dirty="0" smtClean="0">
                <a:solidFill>
                  <a:srgbClr val="002060"/>
                </a:solidFill>
              </a:rPr>
              <a:t>четкое распределение ролей членов команды, соблюдение приоритетности их участия в решении конкретных педагогических задач</a:t>
            </a:r>
            <a:r>
              <a:rPr lang="ru-RU" dirty="0" smtClean="0"/>
              <a:t>.</a:t>
            </a:r>
            <a:endParaRPr lang="ru-RU" dirty="0">
              <a:solidFill>
                <a:srgbClr val="00206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800" dirty="0" smtClean="0"/>
              <a:t>Пять параметров эффективности</a:t>
            </a:r>
            <a:br>
              <a:rPr lang="ru-RU" sz="2800" dirty="0" smtClean="0"/>
            </a:br>
            <a:r>
              <a:rPr lang="ru-RU" sz="2800" dirty="0" smtClean="0"/>
              <a:t>междисциплинарного взаимодействия:</a:t>
            </a:r>
            <a:endParaRPr lang="ru-RU" sz="2800" dirty="0"/>
          </a:p>
        </p:txBody>
      </p:sp>
      <p:sp>
        <p:nvSpPr>
          <p:cNvPr id="3" name="Содержимое 2"/>
          <p:cNvSpPr>
            <a:spLocks noGrp="1"/>
          </p:cNvSpPr>
          <p:nvPr>
            <p:ph idx="1"/>
          </p:nvPr>
        </p:nvSpPr>
        <p:spPr/>
        <p:txBody>
          <a:bodyPr>
            <a:normAutofit fontScale="85000" lnSpcReduction="20000"/>
          </a:bodyPr>
          <a:lstStyle/>
          <a:p>
            <a:r>
              <a:rPr lang="ru-RU" dirty="0" smtClean="0">
                <a:solidFill>
                  <a:srgbClr val="002060"/>
                </a:solidFill>
              </a:rPr>
              <a:t>учет особенностей и уровня развития ребенка, его ресурсных возможностей;</a:t>
            </a:r>
          </a:p>
          <a:p>
            <a:r>
              <a:rPr lang="ru-RU" dirty="0" smtClean="0">
                <a:solidFill>
                  <a:srgbClr val="002060"/>
                </a:solidFill>
              </a:rPr>
              <a:t>приоритетность задач адаптации и социализации;</a:t>
            </a:r>
          </a:p>
          <a:p>
            <a:r>
              <a:rPr lang="ru-RU" dirty="0" smtClean="0">
                <a:solidFill>
                  <a:srgbClr val="002060"/>
                </a:solidFill>
              </a:rPr>
              <a:t>учет межличностных отношений между субъектами инклюзивной среды;</a:t>
            </a:r>
          </a:p>
          <a:p>
            <a:r>
              <a:rPr lang="ru-RU" dirty="0" smtClean="0">
                <a:solidFill>
                  <a:srgbClr val="002060"/>
                </a:solidFill>
              </a:rPr>
              <a:t>адекватная последовательность «подключения» к работе с ребенком «нужного специалиста в нужный момент»;</a:t>
            </a:r>
          </a:p>
          <a:p>
            <a:r>
              <a:rPr lang="ru-RU" dirty="0" smtClean="0">
                <a:solidFill>
                  <a:srgbClr val="002060"/>
                </a:solidFill>
              </a:rPr>
              <a:t>участие родителей в социализации и образовательной адаптации ребенка, их партнерское взаимодействие со специалистами.</a:t>
            </a:r>
            <a:endParaRPr lang="ru-RU" dirty="0">
              <a:solidFill>
                <a:srgbClr val="002060"/>
              </a:solidFil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400" b="1" dirty="0" smtClean="0"/>
              <a:t>Основные аспекты междисциплинарного сопровождения и условия их эффективного решения</a:t>
            </a:r>
            <a:endParaRPr lang="ru-RU" sz="2400" b="1" dirty="0"/>
          </a:p>
        </p:txBody>
      </p:sp>
      <p:sp>
        <p:nvSpPr>
          <p:cNvPr id="3" name="Содержимое 2"/>
          <p:cNvSpPr>
            <a:spLocks noGrp="1"/>
          </p:cNvSpPr>
          <p:nvPr>
            <p:ph idx="1"/>
          </p:nvPr>
        </p:nvSpPr>
        <p:spPr>
          <a:xfrm>
            <a:off x="1115616" y="1447800"/>
            <a:ext cx="7818072" cy="5410200"/>
          </a:xfrm>
        </p:spPr>
        <p:txBody>
          <a:bodyPr>
            <a:normAutofit fontScale="70000" lnSpcReduction="20000"/>
          </a:bodyPr>
          <a:lstStyle/>
          <a:p>
            <a:pPr algn="ctr">
              <a:buNone/>
            </a:pPr>
            <a:r>
              <a:rPr lang="ru-RU" b="1" dirty="0" smtClean="0">
                <a:solidFill>
                  <a:srgbClr val="C00000"/>
                </a:solidFill>
              </a:rPr>
              <a:t>1-й аспект: создание единой инклюзивной образовательной траектории– от детского сада до школы </a:t>
            </a:r>
          </a:p>
          <a:p>
            <a:pPr algn="ctr">
              <a:buNone/>
            </a:pPr>
            <a:r>
              <a:rPr lang="ru-RU" dirty="0" smtClean="0"/>
              <a:t>Условия успешного решения:</a:t>
            </a:r>
          </a:p>
          <a:p>
            <a:r>
              <a:rPr lang="ru-RU" dirty="0" smtClean="0"/>
              <a:t>знание этапов и закономерностей нормативного развития на каждом из этапов;</a:t>
            </a:r>
          </a:p>
          <a:p>
            <a:r>
              <a:rPr lang="ru-RU" dirty="0" smtClean="0"/>
              <a:t>понимание психологических и педагогических задач каждого возраста, а не навязанных нормативов обучения;</a:t>
            </a:r>
          </a:p>
          <a:p>
            <a:r>
              <a:rPr lang="ru-RU" dirty="0" smtClean="0"/>
              <a:t>учет специфики психического развития «особых» детей, с опорой на понимание механизмов и причин этих особенностей;</a:t>
            </a:r>
          </a:p>
          <a:p>
            <a:r>
              <a:rPr lang="ru-RU" dirty="0" smtClean="0"/>
              <a:t>знание клинических проявлений того или иного варианта развития и возможностей медикаментозной помощи;</a:t>
            </a:r>
          </a:p>
          <a:p>
            <a:r>
              <a:rPr lang="ru-RU" dirty="0" smtClean="0"/>
              <a:t>учет образовательных задач внутри каждой ступени образования;</a:t>
            </a:r>
          </a:p>
          <a:p>
            <a:r>
              <a:rPr lang="ru-RU" dirty="0" smtClean="0"/>
              <a:t>знание этапов и закономерностей развития взаимодействия в детском сообществе на различных возрастных этапах.</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827584" y="404664"/>
            <a:ext cx="8316416" cy="5843736"/>
          </a:xfrm>
        </p:spPr>
        <p:txBody>
          <a:bodyPr>
            <a:normAutofit fontScale="92500" lnSpcReduction="20000"/>
          </a:bodyPr>
          <a:lstStyle/>
          <a:p>
            <a:pPr>
              <a:buNone/>
            </a:pPr>
            <a:r>
              <a:rPr lang="ru-RU" b="1" dirty="0" smtClean="0">
                <a:solidFill>
                  <a:srgbClr val="002060"/>
                </a:solidFill>
              </a:rPr>
              <a:t>В Национальной образовательной инициативе «Наша новая школа» (2010), представленной Президентом Российской Федерации                       Д.А. Медведевым</a:t>
            </a:r>
            <a:r>
              <a:rPr lang="ru-RU" dirty="0" smtClean="0">
                <a:solidFill>
                  <a:srgbClr val="002060"/>
                </a:solidFill>
              </a:rPr>
              <a:t>, инклюзивному подходу в образовании отводится </a:t>
            </a:r>
            <a:r>
              <a:rPr lang="ru-RU" b="1" dirty="0" smtClean="0">
                <a:solidFill>
                  <a:srgbClr val="002060"/>
                </a:solidFill>
              </a:rPr>
              <a:t>особая роль</a:t>
            </a:r>
            <a:r>
              <a:rPr lang="ru-RU" dirty="0" smtClean="0">
                <a:solidFill>
                  <a:srgbClr val="002060"/>
                </a:solidFill>
              </a:rPr>
              <a:t>:                    «Новая школа – это школа для всех. В любом среднем образовательном учреждении будет обеспечиваться успешная социализация детей с ограниченными возможностями здоровья, детей-инвалидов, детей, оставшихся без попечения родителей, находящихся в трудной жизненной ситуации. Будут учитываться возрастные особенности школьников, </a:t>
            </a:r>
            <a:r>
              <a:rPr lang="ru-RU" dirty="0" err="1" smtClean="0">
                <a:solidFill>
                  <a:srgbClr val="002060"/>
                </a:solidFill>
              </a:rPr>
              <a:t>поразному</a:t>
            </a:r>
            <a:r>
              <a:rPr lang="ru-RU" dirty="0" smtClean="0">
                <a:solidFill>
                  <a:srgbClr val="002060"/>
                </a:solidFill>
              </a:rPr>
              <a:t> организовано обучение на начальной, основной и старшей ступени».</a:t>
            </a:r>
            <a:endParaRPr lang="ru-RU" dirty="0">
              <a:solidFill>
                <a:srgbClr val="002060"/>
              </a:solidFil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400" b="1" dirty="0" smtClean="0"/>
              <a:t>Основные аспекты междисциплинарного сопровождения и условия их эффективного решения</a:t>
            </a:r>
            <a:endParaRPr lang="ru-RU" sz="2400" b="1" dirty="0"/>
          </a:p>
        </p:txBody>
      </p:sp>
      <p:sp>
        <p:nvSpPr>
          <p:cNvPr id="3" name="Содержимое 2"/>
          <p:cNvSpPr>
            <a:spLocks noGrp="1"/>
          </p:cNvSpPr>
          <p:nvPr>
            <p:ph idx="1"/>
          </p:nvPr>
        </p:nvSpPr>
        <p:spPr>
          <a:xfrm>
            <a:off x="1115616" y="1447800"/>
            <a:ext cx="7818072" cy="5410200"/>
          </a:xfrm>
        </p:spPr>
        <p:txBody>
          <a:bodyPr>
            <a:normAutofit fontScale="85000" lnSpcReduction="10000"/>
          </a:bodyPr>
          <a:lstStyle/>
          <a:p>
            <a:pPr algn="ctr">
              <a:buNone/>
            </a:pPr>
            <a:r>
              <a:rPr lang="ru-RU" b="1" dirty="0" smtClean="0">
                <a:solidFill>
                  <a:srgbClr val="C00000"/>
                </a:solidFill>
              </a:rPr>
              <a:t>2-й аспект: последовательное «погружение» образовательного учреждения в формирование инклюзивного пространства</a:t>
            </a:r>
          </a:p>
          <a:p>
            <a:pPr>
              <a:buNone/>
            </a:pPr>
            <a:r>
              <a:rPr lang="ru-RU" dirty="0" smtClean="0"/>
              <a:t>Успешность междисциплинарного сопровождения организационных «шагов» в этом направлении будет определяться:</a:t>
            </a:r>
          </a:p>
          <a:p>
            <a:r>
              <a:rPr lang="ru-RU" dirty="0" smtClean="0"/>
              <a:t>проведением различного рода </a:t>
            </a:r>
            <a:r>
              <a:rPr lang="ru-RU" dirty="0" err="1" smtClean="0"/>
              <a:t>тренингов,в</a:t>
            </a:r>
            <a:r>
              <a:rPr lang="ru-RU" dirty="0" smtClean="0"/>
              <a:t> том числе и тренингов </a:t>
            </a:r>
            <a:r>
              <a:rPr lang="ru-RU" dirty="0" err="1" smtClean="0"/>
              <a:t>командообразования</a:t>
            </a:r>
            <a:r>
              <a:rPr lang="ru-RU" dirty="0" smtClean="0"/>
              <a:t>; групповых дискуссий; </a:t>
            </a:r>
            <a:r>
              <a:rPr lang="ru-RU" dirty="0" err="1" smtClean="0"/>
              <a:t>фокус-групп</a:t>
            </a:r>
            <a:r>
              <a:rPr lang="ru-RU" dirty="0" smtClean="0"/>
              <a:t>; индивидуальных консультаций</a:t>
            </a:r>
          </a:p>
          <a:p>
            <a:r>
              <a:rPr lang="ru-RU" dirty="0" smtClean="0"/>
              <a:t>работой в профессиональных «мастерских»; группах взаимной поддержки</a:t>
            </a:r>
          </a:p>
          <a:p>
            <a:r>
              <a:rPr lang="ru-RU" dirty="0" smtClean="0"/>
              <a:t>анализом случаев.</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2400" b="1" dirty="0" smtClean="0"/>
              <a:t>Основные аспекты междисциплинарного сопровождения и условия их эффективного решения</a:t>
            </a:r>
            <a:endParaRPr lang="ru-RU" sz="2400" b="1" dirty="0"/>
          </a:p>
        </p:txBody>
      </p:sp>
      <p:sp>
        <p:nvSpPr>
          <p:cNvPr id="3" name="Содержимое 2"/>
          <p:cNvSpPr>
            <a:spLocks noGrp="1"/>
          </p:cNvSpPr>
          <p:nvPr>
            <p:ph idx="1"/>
          </p:nvPr>
        </p:nvSpPr>
        <p:spPr>
          <a:xfrm>
            <a:off x="1115616" y="1447800"/>
            <a:ext cx="7818072" cy="5410200"/>
          </a:xfrm>
        </p:spPr>
        <p:txBody>
          <a:bodyPr>
            <a:normAutofit fontScale="62500" lnSpcReduction="20000"/>
          </a:bodyPr>
          <a:lstStyle/>
          <a:p>
            <a:pPr algn="ctr">
              <a:buNone/>
            </a:pPr>
            <a:r>
              <a:rPr lang="ru-RU" b="1" dirty="0" smtClean="0">
                <a:solidFill>
                  <a:srgbClr val="C00000"/>
                </a:solidFill>
              </a:rPr>
              <a:t>3-й аспект: </a:t>
            </a:r>
            <a:r>
              <a:rPr lang="ru-RU" dirty="0" smtClean="0">
                <a:solidFill>
                  <a:srgbClr val="C00000"/>
                </a:solidFill>
              </a:rPr>
              <a:t>содержание процесса инклюзивного образования</a:t>
            </a:r>
            <a:endParaRPr lang="ru-RU" b="1" dirty="0" smtClean="0">
              <a:solidFill>
                <a:srgbClr val="C00000"/>
              </a:solidFill>
            </a:endParaRPr>
          </a:p>
          <a:p>
            <a:pPr>
              <a:buNone/>
            </a:pPr>
            <a:r>
              <a:rPr lang="ru-RU" dirty="0" smtClean="0"/>
              <a:t>Успешность действий междисциплинарного сопровождения в этом аспекте будет определяться:</a:t>
            </a:r>
          </a:p>
          <a:p>
            <a:r>
              <a:rPr lang="ru-RU" dirty="0" smtClean="0"/>
              <a:t>созданием эффективной команды специалистов, определяющей «содержательное поле» инклюзии;</a:t>
            </a:r>
          </a:p>
          <a:p>
            <a:r>
              <a:rPr lang="ru-RU" dirty="0" smtClean="0"/>
              <a:t>адекватной в отношении особенностей развития ребенка и существующей в ОУ образовательной среды комплектацией детских групп или классов;</a:t>
            </a:r>
          </a:p>
          <a:p>
            <a:r>
              <a:rPr lang="ru-RU" dirty="0" smtClean="0"/>
              <a:t> разработкой оптимальной последовательности и объема помощи особому</a:t>
            </a:r>
          </a:p>
          <a:p>
            <a:r>
              <a:rPr lang="ru-RU" dirty="0" smtClean="0"/>
              <a:t>ребенку;</a:t>
            </a:r>
          </a:p>
          <a:p>
            <a:r>
              <a:rPr lang="ru-RU" dirty="0" smtClean="0"/>
              <a:t> разумной модификацией образовательных программ, построением адекватной возможностям ребенка последовательности и глубины подачи программного материала;</a:t>
            </a:r>
          </a:p>
          <a:p>
            <a:r>
              <a:rPr lang="ru-RU" dirty="0" smtClean="0"/>
              <a:t>методической поддержкой и повышением квалификации педагогов, других специалистов для деятельности в условиях единой междисциплинарной команды;</a:t>
            </a:r>
          </a:p>
          <a:p>
            <a:r>
              <a:rPr lang="ru-RU" dirty="0" smtClean="0"/>
              <a:t>психотерапевтической работой с родителями и их ожиданиями.</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187624" y="620688"/>
            <a:ext cx="7498080" cy="4800600"/>
          </a:xfrm>
        </p:spPr>
        <p:txBody>
          <a:bodyPr>
            <a:normAutofit fontScale="85000" lnSpcReduction="10000"/>
          </a:bodyPr>
          <a:lstStyle/>
          <a:p>
            <a:pPr>
              <a:buNone/>
            </a:pPr>
            <a:r>
              <a:rPr lang="ru-RU" b="1" dirty="0" err="1" smtClean="0">
                <a:solidFill>
                  <a:srgbClr val="C00000"/>
                </a:solidFill>
              </a:rPr>
              <a:t>Системооборазующим</a:t>
            </a:r>
            <a:r>
              <a:rPr lang="ru-RU" b="1" dirty="0" smtClean="0">
                <a:solidFill>
                  <a:srgbClr val="C00000"/>
                </a:solidFill>
              </a:rPr>
              <a:t> элементом этой системы является территориальный ресурсный центр по развитию инклюзивного образования, который создается, как правило, на базе существующих в округе (городе, регионе) </a:t>
            </a:r>
            <a:r>
              <a:rPr lang="ru-RU" b="1" dirty="0" err="1" smtClean="0">
                <a:solidFill>
                  <a:srgbClr val="C00000"/>
                </a:solidFill>
              </a:rPr>
              <a:t>ППМС-центров</a:t>
            </a:r>
            <a:r>
              <a:rPr lang="ru-RU" b="1" dirty="0" smtClean="0">
                <a:solidFill>
                  <a:srgbClr val="C00000"/>
                </a:solidFill>
              </a:rPr>
              <a:t>.</a:t>
            </a:r>
          </a:p>
          <a:p>
            <a:pPr>
              <a:buNone/>
            </a:pPr>
            <a:endParaRPr lang="ru-RU" b="1" dirty="0" smtClean="0">
              <a:solidFill>
                <a:srgbClr val="C00000"/>
              </a:solidFill>
            </a:endParaRPr>
          </a:p>
          <a:p>
            <a:pPr>
              <a:buNone/>
            </a:pPr>
            <a:r>
              <a:rPr lang="ru-RU" b="1" dirty="0" smtClean="0">
                <a:solidFill>
                  <a:srgbClr val="C00000"/>
                </a:solidFill>
              </a:rPr>
              <a:t>Ключевым инструментом междисциплинарного взаимодействия в рамках территориального ресурсного центра становится </a:t>
            </a:r>
            <a:r>
              <a:rPr lang="ru-RU" b="1" dirty="0" err="1" smtClean="0">
                <a:solidFill>
                  <a:srgbClr val="C00000"/>
                </a:solidFill>
              </a:rPr>
              <a:t>психолого-медико-педагогическая</a:t>
            </a:r>
            <a:r>
              <a:rPr lang="ru-RU" b="1" dirty="0" smtClean="0">
                <a:solidFill>
                  <a:srgbClr val="C00000"/>
                </a:solidFill>
              </a:rPr>
              <a:t> комиссия (консилиум).</a:t>
            </a:r>
            <a:endParaRPr lang="ru-RU" b="1" dirty="0">
              <a:solidFill>
                <a:srgbClr val="C00000"/>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Заголовок 1"/>
          <p:cNvSpPr>
            <a:spLocks noGrp="1"/>
          </p:cNvSpPr>
          <p:nvPr>
            <p:ph type="title"/>
          </p:nvPr>
        </p:nvSpPr>
        <p:spPr>
          <a:xfrm>
            <a:off x="1187624" y="0"/>
            <a:ext cx="7437264" cy="1384300"/>
          </a:xfrm>
        </p:spPr>
        <p:txBody>
          <a:bodyPr/>
          <a:lstStyle/>
          <a:p>
            <a:pPr algn="ctr"/>
            <a:r>
              <a:rPr lang="ru-RU" altLang="ru-RU" sz="2800" b="1" dirty="0" smtClean="0">
                <a:solidFill>
                  <a:schemeClr val="tx1"/>
                </a:solidFill>
              </a:rPr>
              <a:t>Задачи деятельности </a:t>
            </a:r>
            <a:r>
              <a:rPr lang="ru-RU" altLang="ru-RU" sz="2800" b="1" dirty="0" err="1" smtClean="0">
                <a:solidFill>
                  <a:schemeClr val="tx1"/>
                </a:solidFill>
              </a:rPr>
              <a:t>психолого-медико-педагогического</a:t>
            </a:r>
            <a:r>
              <a:rPr lang="ru-RU" altLang="ru-RU" sz="2800" b="1" dirty="0" smtClean="0">
                <a:solidFill>
                  <a:schemeClr val="tx1"/>
                </a:solidFill>
              </a:rPr>
              <a:t> консилиума образовательной организации (</a:t>
            </a:r>
            <a:r>
              <a:rPr lang="ru-RU" altLang="ru-RU" sz="2800" b="1" dirty="0" err="1" smtClean="0">
                <a:solidFill>
                  <a:schemeClr val="tx1"/>
                </a:solidFill>
              </a:rPr>
              <a:t>ПМПк</a:t>
            </a:r>
            <a:r>
              <a:rPr lang="ru-RU" altLang="ru-RU" sz="2800" b="1" dirty="0" smtClean="0">
                <a:solidFill>
                  <a:schemeClr val="tx1"/>
                </a:solidFill>
              </a:rPr>
              <a:t> ОО)</a:t>
            </a:r>
            <a:endParaRPr lang="ru-RU" altLang="ru-RU" sz="2800" dirty="0" smtClean="0">
              <a:solidFill>
                <a:schemeClr val="tx1"/>
              </a:solidFill>
            </a:endParaRPr>
          </a:p>
        </p:txBody>
      </p:sp>
      <p:sp>
        <p:nvSpPr>
          <p:cNvPr id="5123" name="Содержимое 2"/>
          <p:cNvSpPr>
            <a:spLocks noGrp="1"/>
          </p:cNvSpPr>
          <p:nvPr>
            <p:ph idx="1"/>
          </p:nvPr>
        </p:nvSpPr>
        <p:spPr>
          <a:xfrm>
            <a:off x="683567" y="1500188"/>
            <a:ext cx="8317557" cy="5214937"/>
          </a:xfrm>
        </p:spPr>
        <p:txBody>
          <a:bodyPr/>
          <a:lstStyle/>
          <a:p>
            <a:r>
              <a:rPr lang="ru-RU" altLang="ru-RU" sz="2200" dirty="0" smtClean="0"/>
              <a:t>Уточнение стратегии и определение тактики и технологий сопровождения (в том числе режимные моменты оказания помощи, необходимость проведения организационных мероприятий способствующих адаптации включенного ребенка в образовательном учреждении и т.п.);</a:t>
            </a:r>
          </a:p>
          <a:p>
            <a:r>
              <a:rPr lang="ru-RU" altLang="ru-RU" sz="2200" dirty="0" smtClean="0"/>
              <a:t>Динамическая оценка эффективности мероприятий;</a:t>
            </a:r>
          </a:p>
          <a:p>
            <a:r>
              <a:rPr lang="ru-RU" altLang="ru-RU" sz="2200" dirty="0" smtClean="0"/>
              <a:t>Изменение образовательной траектории ребенка в ОУ, при необходимости направление на повторное ПМПК;</a:t>
            </a:r>
          </a:p>
          <a:p>
            <a:r>
              <a:rPr lang="ru-RU" altLang="ru-RU" sz="2200" dirty="0" smtClean="0"/>
              <a:t>Выделение детей, не проходивших ПМПК и не имеющих статуса «включенный», но нуждающихся  в специализированных условиях и помощи различных специалистов;</a:t>
            </a:r>
          </a:p>
          <a:p>
            <a:r>
              <a:rPr lang="ru-RU" altLang="ru-RU" sz="2200" dirty="0" smtClean="0"/>
              <a:t>Координация взаимодействия специалистов по оказанию дополнительной специализированной помощи детям.</a:t>
            </a:r>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3"/>
          <p:cNvSpPr>
            <a:spLocks noGrp="1" noChangeArrowheads="1"/>
          </p:cNvSpPr>
          <p:nvPr>
            <p:ph type="subTitle" idx="1"/>
          </p:nvPr>
        </p:nvSpPr>
        <p:spPr>
          <a:xfrm>
            <a:off x="1043608" y="115888"/>
            <a:ext cx="7992442" cy="6481762"/>
          </a:xfrm>
        </p:spPr>
        <p:txBody>
          <a:bodyPr/>
          <a:lstStyle/>
          <a:p>
            <a:pPr algn="ctr"/>
            <a:r>
              <a:rPr lang="ru-RU" altLang="ru-RU" dirty="0" smtClean="0"/>
              <a:t> </a:t>
            </a:r>
            <a:r>
              <a:rPr lang="ru-RU" altLang="ru-RU" sz="2800" b="1" dirty="0" smtClean="0"/>
              <a:t>Этапы </a:t>
            </a:r>
            <a:r>
              <a:rPr lang="ru-RU" altLang="ru-RU" sz="2800" b="1" dirty="0" err="1" smtClean="0"/>
              <a:t>консилиумной</a:t>
            </a:r>
            <a:r>
              <a:rPr lang="ru-RU" altLang="ru-RU" sz="2800" b="1" dirty="0" smtClean="0"/>
              <a:t> деятельности </a:t>
            </a:r>
          </a:p>
          <a:p>
            <a:pPr algn="just">
              <a:buFontTx/>
              <a:buChar char="•"/>
            </a:pPr>
            <a:r>
              <a:rPr lang="ru-RU" altLang="ru-RU" sz="2000" b="1" dirty="0" smtClean="0"/>
              <a:t> Предварительный этап: </a:t>
            </a:r>
            <a:r>
              <a:rPr lang="ru-RU" altLang="ru-RU" sz="2000" dirty="0" smtClean="0"/>
              <a:t>анализ актуальных ресурсов специалистов ОУ, анализ рекомендаций и условий включения ребенка , в том числе анализ документов и определение последовательности «прохождения» специалистов;</a:t>
            </a:r>
          </a:p>
          <a:p>
            <a:pPr algn="just">
              <a:buFontTx/>
              <a:buChar char="•"/>
            </a:pPr>
            <a:r>
              <a:rPr lang="ru-RU" altLang="ru-RU" sz="2000" b="1" dirty="0" smtClean="0"/>
              <a:t> Первый этап: </a:t>
            </a:r>
            <a:r>
              <a:rPr lang="ru-RU" altLang="ru-RU" sz="2000" dirty="0" smtClean="0"/>
              <a:t>обследование ребенка профильными специалистами (в том числе и психологом). Составление индивидуальных заключений всеми специалистами консилиума;</a:t>
            </a:r>
          </a:p>
          <a:p>
            <a:pPr algn="just">
              <a:buFontTx/>
              <a:buChar char="•"/>
            </a:pPr>
            <a:r>
              <a:rPr lang="ru-RU" altLang="ru-RU" sz="2000" b="1" dirty="0" smtClean="0"/>
              <a:t> Второй этап: </a:t>
            </a:r>
            <a:r>
              <a:rPr lang="ru-RU" altLang="ru-RU" sz="2000" dirty="0" smtClean="0"/>
              <a:t>Коллегиальное обсуждение специалистами полученных результатов обследования. Координация и согласованность взаимодействия специалистов. Определение тактики сопровождения ребенка в инклюзивном пространстве ОУ;</a:t>
            </a:r>
          </a:p>
          <a:p>
            <a:pPr algn="just">
              <a:buFontTx/>
              <a:buChar char="•"/>
            </a:pPr>
            <a:r>
              <a:rPr lang="ru-RU" altLang="ru-RU" sz="2000" b="1" dirty="0" smtClean="0"/>
              <a:t> Третий этап: </a:t>
            </a:r>
            <a:r>
              <a:rPr lang="ru-RU" altLang="ru-RU" sz="2000" dirty="0" smtClean="0"/>
              <a:t>реализация решений консилиума ОУ силами специалистов ОУ (внеурочная коррекционно-развивающая работа, включение </a:t>
            </a:r>
            <a:r>
              <a:rPr lang="ru-RU" altLang="ru-RU" sz="2000" dirty="0" err="1" smtClean="0"/>
              <a:t>абилитационной</a:t>
            </a:r>
            <a:r>
              <a:rPr lang="ru-RU" altLang="ru-RU" sz="2000" dirty="0" smtClean="0"/>
              <a:t> помощи в процесс обучения и воспитания и т.п.)</a:t>
            </a:r>
          </a:p>
          <a:p>
            <a:pPr algn="just">
              <a:buFontTx/>
              <a:buChar char="•"/>
            </a:pPr>
            <a:r>
              <a:rPr lang="ru-RU" altLang="ru-RU" sz="2000" b="1" dirty="0" smtClean="0"/>
              <a:t> Завершающий этап: </a:t>
            </a:r>
            <a:r>
              <a:rPr lang="ru-RU" altLang="ru-RU" sz="2000" dirty="0" smtClean="0"/>
              <a:t>Динамическое/итоговое обследование ребенка (оценка состояния ребенка после окончания цикла сопровождения, учебного года, ступени образования).</a:t>
            </a: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59632" y="292100"/>
            <a:ext cx="7427168" cy="833438"/>
          </a:xfrm>
        </p:spPr>
        <p:txBody>
          <a:bodyPr>
            <a:normAutofit fontScale="90000"/>
          </a:bodyPr>
          <a:lstStyle/>
          <a:p>
            <a:pPr algn="ctr">
              <a:defRPr/>
            </a:pPr>
            <a:r>
              <a:rPr lang="ru-RU" sz="2800" b="1" dirty="0" smtClean="0">
                <a:solidFill>
                  <a:schemeClr val="tx1"/>
                </a:solidFill>
                <a:latin typeface="+mn-lt"/>
                <a:ea typeface="+mn-ea"/>
                <a:cs typeface="+mn-cs"/>
              </a:rPr>
              <a:t>Виды </a:t>
            </a:r>
            <a:r>
              <a:rPr lang="ru-RU" sz="2800" b="1" dirty="0" err="1" smtClean="0">
                <a:solidFill>
                  <a:schemeClr val="tx1"/>
                </a:solidFill>
                <a:latin typeface="+mn-lt"/>
                <a:ea typeface="+mn-ea"/>
                <a:cs typeface="+mn-cs"/>
              </a:rPr>
              <a:t>консилиумной</a:t>
            </a:r>
            <a:r>
              <a:rPr lang="ru-RU" sz="2800" b="1" dirty="0" smtClean="0">
                <a:solidFill>
                  <a:schemeClr val="tx1"/>
                </a:solidFill>
                <a:latin typeface="+mn-lt"/>
                <a:ea typeface="+mn-ea"/>
                <a:cs typeface="+mn-cs"/>
              </a:rPr>
              <a:t> деятельности </a:t>
            </a:r>
            <a:br>
              <a:rPr lang="ru-RU" sz="2800" b="1" dirty="0" smtClean="0">
                <a:solidFill>
                  <a:schemeClr val="tx1"/>
                </a:solidFill>
                <a:latin typeface="+mn-lt"/>
                <a:ea typeface="+mn-ea"/>
                <a:cs typeface="+mn-cs"/>
              </a:rPr>
            </a:br>
            <a:r>
              <a:rPr lang="ru-RU" sz="2800" b="1" dirty="0" smtClean="0">
                <a:solidFill>
                  <a:schemeClr val="tx1"/>
                </a:solidFill>
                <a:latin typeface="+mn-lt"/>
                <a:ea typeface="+mn-ea"/>
                <a:cs typeface="+mn-cs"/>
              </a:rPr>
              <a:t>и решаемые задачи</a:t>
            </a:r>
          </a:p>
        </p:txBody>
      </p:sp>
      <p:sp>
        <p:nvSpPr>
          <p:cNvPr id="7171" name="Содержимое 2"/>
          <p:cNvSpPr>
            <a:spLocks noGrp="1"/>
          </p:cNvSpPr>
          <p:nvPr>
            <p:ph idx="1"/>
          </p:nvPr>
        </p:nvSpPr>
        <p:spPr>
          <a:xfrm>
            <a:off x="1187624" y="1268412"/>
            <a:ext cx="7437264" cy="5589588"/>
          </a:xfrm>
        </p:spPr>
        <p:txBody>
          <a:bodyPr>
            <a:normAutofit lnSpcReduction="10000"/>
          </a:bodyPr>
          <a:lstStyle/>
          <a:p>
            <a:pPr algn="ctr">
              <a:buFontTx/>
              <a:buNone/>
            </a:pPr>
            <a:r>
              <a:rPr lang="ru-RU" altLang="ru-RU" sz="2400" b="1" dirty="0" smtClean="0"/>
              <a:t>ПЛАНОВЫЙ КОНСИЛИУМ</a:t>
            </a:r>
          </a:p>
          <a:p>
            <a:pPr algn="just"/>
            <a:r>
              <a:rPr lang="ru-RU" altLang="ru-RU" sz="1800" dirty="0" smtClean="0"/>
              <a:t>Уточнение стратегии и определение тактики </a:t>
            </a:r>
            <a:r>
              <a:rPr lang="ru-RU" altLang="ru-RU" sz="1800" dirty="0" err="1" smtClean="0"/>
              <a:t>психолого-медико-педагогического</a:t>
            </a:r>
            <a:r>
              <a:rPr lang="ru-RU" altLang="ru-RU" sz="1800" dirty="0" smtClean="0"/>
              <a:t> сопровождения детей с ОВЗ;</a:t>
            </a:r>
          </a:p>
          <a:p>
            <a:pPr algn="just"/>
            <a:r>
              <a:rPr lang="ru-RU" altLang="ru-RU" sz="1800" dirty="0" smtClean="0"/>
              <a:t> выработка согласованных решений по определению образовательного коррекционно-развивающего маршрута и дополнительных программ развивающей, коррекционной  и </a:t>
            </a:r>
            <a:r>
              <a:rPr lang="ru-RU" altLang="ru-RU" sz="1800" dirty="0" err="1" smtClean="0"/>
              <a:t>абилитационной</a:t>
            </a:r>
            <a:r>
              <a:rPr lang="ru-RU" altLang="ru-RU" sz="1800" dirty="0" smtClean="0"/>
              <a:t> работы;</a:t>
            </a:r>
          </a:p>
          <a:p>
            <a:pPr algn="just"/>
            <a:r>
              <a:rPr lang="ru-RU" altLang="ru-RU" sz="1800" dirty="0" smtClean="0"/>
              <a:t> динамическая оценка состояния ребенка и коррекция ранее намеченной программы.</a:t>
            </a:r>
          </a:p>
          <a:p>
            <a:pPr algn="just"/>
            <a:r>
              <a:rPr lang="ru-RU" altLang="ru-RU" sz="1800" dirty="0" smtClean="0"/>
              <a:t>Решение вопроса об изменении образовательного маршрута.</a:t>
            </a:r>
          </a:p>
          <a:p>
            <a:pPr algn="ctr">
              <a:buFontTx/>
              <a:buNone/>
            </a:pPr>
            <a:r>
              <a:rPr lang="ru-RU" altLang="ru-RU" sz="2400" b="1" dirty="0" smtClean="0"/>
              <a:t>ВНЕПЛАНОВЫЙ КОНСИЛИУМ</a:t>
            </a:r>
          </a:p>
          <a:p>
            <a:pPr algn="just"/>
            <a:r>
              <a:rPr lang="ru-RU" altLang="ru-RU" sz="1800" dirty="0" smtClean="0"/>
              <a:t>решение вопроса о принятии необходимых экстренных мер по выявившимся обстоятельствам;</a:t>
            </a:r>
          </a:p>
          <a:p>
            <a:pPr algn="just"/>
            <a:r>
              <a:rPr lang="ru-RU" altLang="ru-RU" sz="1800" dirty="0" smtClean="0"/>
              <a:t> изменение направления  ранее проводимой коррекционно-развивающей работы в изменившейся ситуации или в случае ее неэффективности;</a:t>
            </a:r>
          </a:p>
          <a:p>
            <a:pPr algn="just"/>
            <a:r>
              <a:rPr lang="ru-RU" altLang="ru-RU" sz="1800" dirty="0" smtClean="0"/>
              <a:t> решение вопроса об изменении образовательного маршрута в рамках деятельности данного ОУ, либо иного типа учебного заведения (повторное прохождение ПМПК).  </a:t>
            </a:r>
          </a:p>
          <a:p>
            <a:pPr algn="just">
              <a:buFontTx/>
              <a:buNone/>
            </a:pPr>
            <a:endParaRPr lang="ru-RU" altLang="ru-RU" sz="1800" dirty="0" smtClean="0"/>
          </a:p>
        </p:txBody>
      </p:sp>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AutoShape 3"/>
          <p:cNvSpPr>
            <a:spLocks noChangeArrowheads="1"/>
          </p:cNvSpPr>
          <p:nvPr/>
        </p:nvSpPr>
        <p:spPr bwMode="auto">
          <a:xfrm>
            <a:off x="4267200" y="1447800"/>
            <a:ext cx="304800" cy="1338263"/>
          </a:xfrm>
          <a:prstGeom prst="downArrow">
            <a:avLst>
              <a:gd name="adj1" fmla="val 50000"/>
              <a:gd name="adj2" fmla="val 68238"/>
            </a:avLst>
          </a:prstGeom>
          <a:gradFill rotWithShape="0">
            <a:gsLst>
              <a:gs pos="0">
                <a:srgbClr val="FFF200"/>
              </a:gs>
              <a:gs pos="45000">
                <a:srgbClr val="FF7A00"/>
              </a:gs>
              <a:gs pos="70000">
                <a:srgbClr val="FF0300"/>
              </a:gs>
              <a:gs pos="100000">
                <a:srgbClr val="4D0808"/>
              </a:gs>
            </a:gsLst>
            <a:lin ang="5400000" scaled="1"/>
          </a:gradFill>
          <a:ln w="9525">
            <a:solidFill>
              <a:schemeClr val="tx1"/>
            </a:solidFill>
            <a:miter lim="800000"/>
            <a:headEnd/>
            <a:tailEnd/>
          </a:ln>
        </p:spPr>
        <p:txBody>
          <a:bodyPr wrap="none" anchor="ctr"/>
          <a:lstStyle/>
          <a:p>
            <a:endParaRPr lang="ru-RU" altLang="ru-RU"/>
          </a:p>
        </p:txBody>
      </p:sp>
      <p:sp>
        <p:nvSpPr>
          <p:cNvPr id="25604" name="AutoShape 4"/>
          <p:cNvSpPr>
            <a:spLocks noChangeArrowheads="1"/>
          </p:cNvSpPr>
          <p:nvPr/>
        </p:nvSpPr>
        <p:spPr bwMode="auto">
          <a:xfrm rot="10800000" flipH="1">
            <a:off x="7543800" y="762000"/>
            <a:ext cx="742950" cy="202406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8568 h 21600"/>
              <a:gd name="T20" fmla="*/ 171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900" y="0"/>
                </a:moveTo>
                <a:lnTo>
                  <a:pt x="10200" y="5794"/>
                </a:lnTo>
                <a:lnTo>
                  <a:pt x="14700" y="5794"/>
                </a:lnTo>
                <a:lnTo>
                  <a:pt x="14700" y="18568"/>
                </a:lnTo>
                <a:lnTo>
                  <a:pt x="0" y="18568"/>
                </a:lnTo>
                <a:lnTo>
                  <a:pt x="0" y="21600"/>
                </a:lnTo>
                <a:lnTo>
                  <a:pt x="17100" y="21600"/>
                </a:lnTo>
                <a:lnTo>
                  <a:pt x="17100" y="5794"/>
                </a:lnTo>
                <a:lnTo>
                  <a:pt x="21600" y="5794"/>
                </a:lnTo>
                <a:lnTo>
                  <a:pt x="15900" y="0"/>
                </a:lnTo>
                <a:close/>
              </a:path>
            </a:pathLst>
          </a:custGeom>
          <a:gradFill rotWithShape="0">
            <a:gsLst>
              <a:gs pos="0">
                <a:srgbClr val="FFF200"/>
              </a:gs>
              <a:gs pos="45000">
                <a:srgbClr val="FF7A00"/>
              </a:gs>
              <a:gs pos="70000">
                <a:srgbClr val="FF0300"/>
              </a:gs>
              <a:gs pos="100000">
                <a:srgbClr val="4D0808"/>
              </a:gs>
            </a:gsLst>
            <a:lin ang="5400000" scaled="1"/>
          </a:gradFill>
          <a:ln w="9525">
            <a:solidFill>
              <a:schemeClr val="tx1"/>
            </a:solidFill>
            <a:miter lim="800000"/>
            <a:headEnd/>
            <a:tailEnd/>
          </a:ln>
        </p:spPr>
        <p:txBody>
          <a:bodyPr wrap="none" anchor="ctr"/>
          <a:lstStyle/>
          <a:p>
            <a:endParaRPr lang="ru-RU"/>
          </a:p>
        </p:txBody>
      </p:sp>
      <p:sp>
        <p:nvSpPr>
          <p:cNvPr id="25605" name="AutoShape 5"/>
          <p:cNvSpPr>
            <a:spLocks noChangeArrowheads="1"/>
          </p:cNvSpPr>
          <p:nvPr/>
        </p:nvSpPr>
        <p:spPr bwMode="auto">
          <a:xfrm rot="10800000">
            <a:off x="857250" y="762000"/>
            <a:ext cx="742950" cy="2024063"/>
          </a:xfrm>
          <a:custGeom>
            <a:avLst/>
            <a:gdLst>
              <a:gd name="T0" fmla="*/ 2147483647 w 21600"/>
              <a:gd name="T1" fmla="*/ 0 h 21600"/>
              <a:gd name="T2" fmla="*/ 2147483647 w 21600"/>
              <a:gd name="T3" fmla="*/ 2147483647 h 21600"/>
              <a:gd name="T4" fmla="*/ 0 w 21600"/>
              <a:gd name="T5" fmla="*/ 2147483647 h 21600"/>
              <a:gd name="T6" fmla="*/ 2147483647 w 21600"/>
              <a:gd name="T7" fmla="*/ 2147483647 h 21600"/>
              <a:gd name="T8" fmla="*/ 2147483647 w 21600"/>
              <a:gd name="T9" fmla="*/ 2147483647 h 21600"/>
              <a:gd name="T10" fmla="*/ 2147483647 w 21600"/>
              <a:gd name="T11" fmla="*/ 2147483647 h 21600"/>
              <a:gd name="T12" fmla="*/ 17694720 60000 65536"/>
              <a:gd name="T13" fmla="*/ 11796480 60000 65536"/>
              <a:gd name="T14" fmla="*/ 11796480 60000 65536"/>
              <a:gd name="T15" fmla="*/ 5898240 60000 65536"/>
              <a:gd name="T16" fmla="*/ 0 60000 65536"/>
              <a:gd name="T17" fmla="*/ 0 60000 65536"/>
              <a:gd name="T18" fmla="*/ 0 w 21600"/>
              <a:gd name="T19" fmla="*/ 18568 h 21600"/>
              <a:gd name="T20" fmla="*/ 17100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900" y="0"/>
                </a:moveTo>
                <a:lnTo>
                  <a:pt x="10200" y="5794"/>
                </a:lnTo>
                <a:lnTo>
                  <a:pt x="14700" y="5794"/>
                </a:lnTo>
                <a:lnTo>
                  <a:pt x="14700" y="18568"/>
                </a:lnTo>
                <a:lnTo>
                  <a:pt x="0" y="18568"/>
                </a:lnTo>
                <a:lnTo>
                  <a:pt x="0" y="21600"/>
                </a:lnTo>
                <a:lnTo>
                  <a:pt x="17100" y="21600"/>
                </a:lnTo>
                <a:lnTo>
                  <a:pt x="17100" y="5794"/>
                </a:lnTo>
                <a:lnTo>
                  <a:pt x="21600" y="5794"/>
                </a:lnTo>
                <a:lnTo>
                  <a:pt x="15900" y="0"/>
                </a:lnTo>
                <a:close/>
              </a:path>
            </a:pathLst>
          </a:custGeom>
          <a:gradFill rotWithShape="0">
            <a:gsLst>
              <a:gs pos="0">
                <a:srgbClr val="FFF200"/>
              </a:gs>
              <a:gs pos="45000">
                <a:srgbClr val="FF7A00"/>
              </a:gs>
              <a:gs pos="70000">
                <a:srgbClr val="FF0300"/>
              </a:gs>
              <a:gs pos="100000">
                <a:srgbClr val="4D0808"/>
              </a:gs>
            </a:gsLst>
            <a:lin ang="5400000" scaled="1"/>
          </a:gradFill>
          <a:ln w="9525">
            <a:solidFill>
              <a:schemeClr val="tx1"/>
            </a:solidFill>
            <a:miter lim="800000"/>
            <a:headEnd/>
            <a:tailEnd/>
          </a:ln>
        </p:spPr>
        <p:txBody>
          <a:bodyPr wrap="none" anchor="ctr"/>
          <a:lstStyle/>
          <a:p>
            <a:endParaRPr lang="ru-RU"/>
          </a:p>
        </p:txBody>
      </p:sp>
      <p:sp>
        <p:nvSpPr>
          <p:cNvPr id="25606" name="Text Box 6"/>
          <p:cNvSpPr txBox="1">
            <a:spLocks noChangeArrowheads="1"/>
          </p:cNvSpPr>
          <p:nvPr/>
        </p:nvSpPr>
        <p:spPr bwMode="auto">
          <a:xfrm>
            <a:off x="3162300" y="4724400"/>
            <a:ext cx="3124200" cy="1930400"/>
          </a:xfrm>
          <a:prstGeom prst="rect">
            <a:avLst/>
          </a:prstGeom>
          <a:solidFill>
            <a:srgbClr val="FFFF9F"/>
          </a:solidFill>
          <a:ln w="9525">
            <a:solidFill>
              <a:schemeClr val="tx1"/>
            </a:solidFill>
            <a:miter lim="800000"/>
            <a:headEnd/>
            <a:tailEnd/>
          </a:ln>
        </p:spPr>
        <p:txBody>
          <a:bodyPr>
            <a:spAutoFit/>
          </a:bodyPr>
          <a:lstStyle/>
          <a:p>
            <a:pPr eaLnBrk="0" hangingPunct="0">
              <a:spcBef>
                <a:spcPct val="50000"/>
              </a:spcBef>
              <a:buClr>
                <a:srgbClr val="FF0000"/>
              </a:buClr>
              <a:buFont typeface="Wingdings" pitchFamily="2" charset="2"/>
              <a:buChar char="v"/>
            </a:pPr>
            <a:r>
              <a:rPr lang="ru-RU" altLang="ru-RU" sz="2000">
                <a:latin typeface="Arial Narrow" pitchFamily="34" charset="0"/>
              </a:rPr>
              <a:t>максимально и эффективно амплифицировать (присваивать) образовательные воздействия социума</a:t>
            </a:r>
          </a:p>
        </p:txBody>
      </p:sp>
      <p:sp>
        <p:nvSpPr>
          <p:cNvPr id="25607" name="Text Box 7"/>
          <p:cNvSpPr txBox="1">
            <a:spLocks noChangeArrowheads="1"/>
          </p:cNvSpPr>
          <p:nvPr/>
        </p:nvSpPr>
        <p:spPr bwMode="auto">
          <a:xfrm>
            <a:off x="6457950" y="4724400"/>
            <a:ext cx="2514600" cy="1930400"/>
          </a:xfrm>
          <a:prstGeom prst="rect">
            <a:avLst/>
          </a:prstGeom>
          <a:solidFill>
            <a:srgbClr val="FFFF9F"/>
          </a:solidFill>
          <a:ln w="9525">
            <a:solidFill>
              <a:schemeClr val="tx1"/>
            </a:solidFill>
            <a:miter lim="800000"/>
            <a:headEnd/>
            <a:tailEnd/>
          </a:ln>
        </p:spPr>
        <p:txBody>
          <a:bodyPr>
            <a:spAutoFit/>
          </a:bodyPr>
          <a:lstStyle/>
          <a:p>
            <a:pPr algn="r" eaLnBrk="0" hangingPunct="0">
              <a:spcBef>
                <a:spcPct val="50000"/>
              </a:spcBef>
              <a:buClr>
                <a:srgbClr val="FF0000"/>
              </a:buClr>
              <a:buFont typeface="Wingdings" pitchFamily="2" charset="2"/>
              <a:buChar char="v"/>
            </a:pPr>
            <a:r>
              <a:rPr lang="ru-RU" altLang="ru-RU" sz="2000">
                <a:latin typeface="Arial Narrow" pitchFamily="34" charset="0"/>
              </a:rPr>
              <a:t>достигать адекватной своим возможностям социальной и профессиональной адаптации в обществе</a:t>
            </a:r>
            <a:endParaRPr lang="ru-RU" altLang="ru-RU"/>
          </a:p>
        </p:txBody>
      </p:sp>
      <p:sp>
        <p:nvSpPr>
          <p:cNvPr id="25608" name="AutoShape 8"/>
          <p:cNvSpPr>
            <a:spLocks noChangeArrowheads="1"/>
          </p:cNvSpPr>
          <p:nvPr/>
        </p:nvSpPr>
        <p:spPr bwMode="auto">
          <a:xfrm>
            <a:off x="4500563" y="3714750"/>
            <a:ext cx="381000" cy="928688"/>
          </a:xfrm>
          <a:prstGeom prst="downArrow">
            <a:avLst>
              <a:gd name="adj1" fmla="val 50000"/>
              <a:gd name="adj2" fmla="val 71940"/>
            </a:avLst>
          </a:prstGeom>
          <a:gradFill rotWithShape="0">
            <a:gsLst>
              <a:gs pos="0">
                <a:srgbClr val="FFF200"/>
              </a:gs>
              <a:gs pos="45000">
                <a:srgbClr val="FF7A00"/>
              </a:gs>
              <a:gs pos="70000">
                <a:srgbClr val="FF0300"/>
              </a:gs>
              <a:gs pos="100000">
                <a:srgbClr val="4D0808"/>
              </a:gs>
            </a:gsLst>
            <a:lin ang="5400000" scaled="1"/>
          </a:gradFill>
          <a:ln w="9525">
            <a:solidFill>
              <a:schemeClr val="tx1"/>
            </a:solidFill>
            <a:miter lim="800000"/>
            <a:headEnd/>
            <a:tailEnd/>
          </a:ln>
        </p:spPr>
        <p:txBody>
          <a:bodyPr wrap="none" anchor="ctr"/>
          <a:lstStyle/>
          <a:p>
            <a:endParaRPr lang="ru-RU" altLang="ru-RU"/>
          </a:p>
        </p:txBody>
      </p:sp>
      <p:sp>
        <p:nvSpPr>
          <p:cNvPr id="25609" name="AutoShape 9"/>
          <p:cNvSpPr>
            <a:spLocks noChangeArrowheads="1"/>
          </p:cNvSpPr>
          <p:nvPr/>
        </p:nvSpPr>
        <p:spPr bwMode="auto">
          <a:xfrm>
            <a:off x="7500938" y="3714750"/>
            <a:ext cx="381000" cy="928688"/>
          </a:xfrm>
          <a:prstGeom prst="downArrow">
            <a:avLst>
              <a:gd name="adj1" fmla="val 50000"/>
              <a:gd name="adj2" fmla="val 74276"/>
            </a:avLst>
          </a:prstGeom>
          <a:gradFill rotWithShape="0">
            <a:gsLst>
              <a:gs pos="0">
                <a:srgbClr val="FFF200"/>
              </a:gs>
              <a:gs pos="45000">
                <a:srgbClr val="FF7A00"/>
              </a:gs>
              <a:gs pos="70000">
                <a:srgbClr val="FF0300"/>
              </a:gs>
              <a:gs pos="100000">
                <a:srgbClr val="4D0808"/>
              </a:gs>
            </a:gsLst>
            <a:lin ang="5400000" scaled="1"/>
          </a:gradFill>
          <a:ln w="9525">
            <a:solidFill>
              <a:schemeClr val="tx1"/>
            </a:solidFill>
            <a:miter lim="800000"/>
            <a:headEnd/>
            <a:tailEnd/>
          </a:ln>
        </p:spPr>
        <p:txBody>
          <a:bodyPr wrap="none" anchor="ctr"/>
          <a:lstStyle/>
          <a:p>
            <a:endParaRPr lang="ru-RU" altLang="ru-RU"/>
          </a:p>
        </p:txBody>
      </p:sp>
      <p:sp>
        <p:nvSpPr>
          <p:cNvPr id="25610" name="Text Box 10"/>
          <p:cNvSpPr txBox="1">
            <a:spLocks noChangeArrowheads="1"/>
          </p:cNvSpPr>
          <p:nvPr/>
        </p:nvSpPr>
        <p:spPr bwMode="auto">
          <a:xfrm>
            <a:off x="171450" y="4724400"/>
            <a:ext cx="2819400" cy="1930400"/>
          </a:xfrm>
          <a:prstGeom prst="rect">
            <a:avLst/>
          </a:prstGeom>
          <a:solidFill>
            <a:srgbClr val="FFFF9F"/>
          </a:solidFill>
          <a:ln w="9525">
            <a:solidFill>
              <a:schemeClr val="tx1"/>
            </a:solidFill>
            <a:miter lim="800000"/>
            <a:headEnd/>
            <a:tailEnd/>
          </a:ln>
        </p:spPr>
        <p:txBody>
          <a:bodyPr>
            <a:spAutoFit/>
          </a:bodyPr>
          <a:lstStyle/>
          <a:p>
            <a:pPr algn="ctr" eaLnBrk="0" hangingPunct="0">
              <a:spcBef>
                <a:spcPct val="50000"/>
              </a:spcBef>
              <a:buClr>
                <a:srgbClr val="FF0000"/>
              </a:buClr>
              <a:buFont typeface="Wingdings" pitchFamily="2" charset="2"/>
              <a:buChar char="v"/>
            </a:pPr>
            <a:r>
              <a:rPr lang="ru-RU" altLang="ru-RU" sz="2000">
                <a:latin typeface="Arial Narrow" pitchFamily="34" charset="0"/>
              </a:rPr>
              <a:t>любой ребенок сможет максимально раскрыть свои потенциальные возможности в личностном и познавательном плане</a:t>
            </a:r>
          </a:p>
        </p:txBody>
      </p:sp>
      <p:sp>
        <p:nvSpPr>
          <p:cNvPr id="25611" name="AutoShape 11"/>
          <p:cNvSpPr>
            <a:spLocks noChangeArrowheads="1"/>
          </p:cNvSpPr>
          <p:nvPr/>
        </p:nvSpPr>
        <p:spPr bwMode="auto">
          <a:xfrm>
            <a:off x="1285875" y="3714750"/>
            <a:ext cx="381000" cy="928688"/>
          </a:xfrm>
          <a:prstGeom prst="downArrow">
            <a:avLst>
              <a:gd name="adj1" fmla="val 50000"/>
              <a:gd name="adj2" fmla="val 81261"/>
            </a:avLst>
          </a:prstGeom>
          <a:gradFill rotWithShape="0">
            <a:gsLst>
              <a:gs pos="0">
                <a:srgbClr val="FFF200"/>
              </a:gs>
              <a:gs pos="45000">
                <a:srgbClr val="FF7A00"/>
              </a:gs>
              <a:gs pos="70000">
                <a:srgbClr val="FF0300"/>
              </a:gs>
              <a:gs pos="100000">
                <a:srgbClr val="4D0808"/>
              </a:gs>
            </a:gsLst>
            <a:lin ang="5400000" scaled="1"/>
          </a:gradFill>
          <a:ln w="9525">
            <a:solidFill>
              <a:schemeClr val="tx1"/>
            </a:solidFill>
            <a:miter lim="800000"/>
            <a:headEnd/>
            <a:tailEnd/>
          </a:ln>
        </p:spPr>
        <p:txBody>
          <a:bodyPr wrap="none" anchor="ctr"/>
          <a:lstStyle/>
          <a:p>
            <a:endParaRPr lang="ru-RU" altLang="ru-RU"/>
          </a:p>
        </p:txBody>
      </p:sp>
      <p:sp>
        <p:nvSpPr>
          <p:cNvPr id="3083" name="AutoShape 12"/>
          <p:cNvSpPr>
            <a:spLocks noChangeArrowheads="1"/>
          </p:cNvSpPr>
          <p:nvPr/>
        </p:nvSpPr>
        <p:spPr bwMode="auto">
          <a:xfrm>
            <a:off x="1554163" y="177800"/>
            <a:ext cx="6076950" cy="1239838"/>
          </a:xfrm>
          <a:prstGeom prst="plaque">
            <a:avLst>
              <a:gd name="adj" fmla="val 16667"/>
            </a:avLst>
          </a:prstGeom>
          <a:gradFill rotWithShape="0">
            <a:gsLst>
              <a:gs pos="0">
                <a:srgbClr val="FFEBFA"/>
              </a:gs>
              <a:gs pos="30000">
                <a:srgbClr val="C4D6EB"/>
              </a:gs>
              <a:gs pos="60001">
                <a:srgbClr val="85C2FF"/>
              </a:gs>
              <a:gs pos="100000">
                <a:srgbClr val="5E9EFF"/>
              </a:gs>
            </a:gsLst>
            <a:lin ang="5400000" scaled="1"/>
          </a:gradFill>
          <a:ln w="3175">
            <a:solidFill>
              <a:schemeClr val="tx2"/>
            </a:solidFill>
            <a:miter lim="800000"/>
            <a:headEnd/>
            <a:tailEnd/>
          </a:ln>
          <a:effectLst>
            <a:outerShdw dist="35921" dir="2700000" algn="ctr" rotWithShape="0">
              <a:schemeClr val="tx1"/>
            </a:outerShdw>
          </a:effectLst>
        </p:spPr>
        <p:txBody>
          <a:bodyPr>
            <a:spAutoFit/>
          </a:bodyPr>
          <a:lstStyle/>
          <a:p>
            <a:pPr algn="ctr" eaLnBrk="0" hangingPunct="0">
              <a:spcBef>
                <a:spcPct val="50000"/>
              </a:spcBef>
              <a:defRPr/>
            </a:pPr>
            <a:r>
              <a:rPr lang="ru-RU" sz="2800" b="1">
                <a:solidFill>
                  <a:srgbClr val="FF0000"/>
                </a:solidFill>
                <a:latin typeface="Arial Narrow" pitchFamily="34" charset="0"/>
              </a:rPr>
              <a:t>Комплексное психолого-медико-педагогическое сопровождение детей </a:t>
            </a:r>
          </a:p>
        </p:txBody>
      </p:sp>
      <p:grpSp>
        <p:nvGrpSpPr>
          <p:cNvPr id="2" name="Group 15"/>
          <p:cNvGrpSpPr>
            <a:grpSpLocks/>
          </p:cNvGrpSpPr>
          <p:nvPr/>
        </p:nvGrpSpPr>
        <p:grpSpPr bwMode="auto">
          <a:xfrm>
            <a:off x="214313" y="2786063"/>
            <a:ext cx="8610600" cy="1384300"/>
            <a:chOff x="960" y="1776"/>
            <a:chExt cx="3888" cy="1318"/>
          </a:xfrm>
        </p:grpSpPr>
        <p:sp>
          <p:nvSpPr>
            <p:cNvPr id="3085" name="AutoShape 16"/>
            <p:cNvSpPr>
              <a:spLocks noChangeArrowheads="1"/>
            </p:cNvSpPr>
            <p:nvPr/>
          </p:nvSpPr>
          <p:spPr bwMode="auto">
            <a:xfrm>
              <a:off x="960" y="1776"/>
              <a:ext cx="3888" cy="884"/>
            </a:xfrm>
            <a:prstGeom prst="plaque">
              <a:avLst>
                <a:gd name="adj" fmla="val 16667"/>
              </a:avLst>
            </a:prstGeom>
            <a:gradFill rotWithShape="0">
              <a:gsLst>
                <a:gs pos="0">
                  <a:srgbClr val="5E9EFF"/>
                </a:gs>
                <a:gs pos="39999">
                  <a:srgbClr val="85C2FF"/>
                </a:gs>
                <a:gs pos="70000">
                  <a:srgbClr val="C4D6EB"/>
                </a:gs>
                <a:gs pos="100000">
                  <a:srgbClr val="FFEBFA"/>
                </a:gs>
              </a:gsLst>
              <a:lin ang="5400000" scaled="1"/>
            </a:gradFill>
            <a:ln w="9525">
              <a:solidFill>
                <a:schemeClr val="tx1"/>
              </a:solidFill>
              <a:miter lim="800000"/>
              <a:headEnd/>
              <a:tailEnd/>
            </a:ln>
            <a:effectLst>
              <a:outerShdw dist="35921" dir="2700000" algn="ctr" rotWithShape="0">
                <a:schemeClr val="tx1"/>
              </a:outerShdw>
            </a:effectLst>
          </p:spPr>
          <p:txBody>
            <a:bodyPr wrap="none" anchor="ctr"/>
            <a:lstStyle/>
            <a:p>
              <a:pPr>
                <a:defRPr/>
              </a:pPr>
              <a:endParaRPr lang="ru-RU"/>
            </a:p>
          </p:txBody>
        </p:sp>
        <p:sp>
          <p:nvSpPr>
            <p:cNvPr id="25617" name="Text Box 17"/>
            <p:cNvSpPr txBox="1">
              <a:spLocks noChangeArrowheads="1"/>
            </p:cNvSpPr>
            <p:nvPr/>
          </p:nvSpPr>
          <p:spPr bwMode="auto">
            <a:xfrm>
              <a:off x="1032" y="1776"/>
              <a:ext cx="3697" cy="1318"/>
            </a:xfrm>
            <a:prstGeom prst="rect">
              <a:avLst/>
            </a:prstGeom>
            <a:noFill/>
            <a:ln w="9525">
              <a:noFill/>
              <a:miter lim="800000"/>
              <a:headEnd/>
              <a:tailEnd/>
            </a:ln>
            <a:effectLst>
              <a:outerShdw dist="35921" dir="2700000" algn="ctr" rotWithShape="0">
                <a:schemeClr val="tx1"/>
              </a:outerShdw>
            </a:effectLst>
          </p:spPr>
          <p:txBody>
            <a:bodyPr>
              <a:spAutoFit/>
            </a:bodyPr>
            <a:lstStyle/>
            <a:p>
              <a:pPr algn="ctr" eaLnBrk="0" hangingPunct="0">
                <a:spcBef>
                  <a:spcPct val="50000"/>
                </a:spcBef>
                <a:defRPr/>
              </a:pPr>
              <a:r>
                <a:rPr lang="ru-RU" b="1" dirty="0">
                  <a:solidFill>
                    <a:schemeClr val="bg1"/>
                  </a:solidFill>
                  <a:latin typeface="Arial Narrow" pitchFamily="34" charset="0"/>
                </a:rPr>
                <a:t>предполагает такую организацию развития, обучения и воспитания детей всех категорий, </a:t>
              </a:r>
              <a:r>
                <a:rPr lang="ru-RU" b="1" dirty="0">
                  <a:solidFill>
                    <a:schemeClr val="bg1"/>
                  </a:solidFill>
                  <a:effectLst>
                    <a:outerShdw blurRad="38100" dist="38100" dir="2700000" algn="tl">
                      <a:srgbClr val="000000">
                        <a:alpha val="43137"/>
                      </a:srgbClr>
                    </a:outerShdw>
                  </a:effectLst>
                  <a:latin typeface="Arial Narrow" pitchFamily="34" charset="0"/>
                </a:rPr>
                <a:t>в рамках которой </a:t>
              </a:r>
            </a:p>
            <a:p>
              <a:pPr algn="ctr" eaLnBrk="0" hangingPunct="0">
                <a:spcBef>
                  <a:spcPct val="50000"/>
                </a:spcBef>
                <a:defRPr/>
              </a:pPr>
              <a:endParaRPr lang="ru-RU" b="1" i="1" dirty="0">
                <a:solidFill>
                  <a:srgbClr val="FF0000"/>
                </a:solidFill>
              </a:endParaRPr>
            </a:p>
          </p:txBody>
        </p:sp>
        <p:sp>
          <p:nvSpPr>
            <p:cNvPr id="3092" name="Text Box 18"/>
            <p:cNvSpPr txBox="1">
              <a:spLocks noChangeArrowheads="1"/>
            </p:cNvSpPr>
            <p:nvPr/>
          </p:nvSpPr>
          <p:spPr bwMode="auto">
            <a:xfrm>
              <a:off x="1032" y="2304"/>
              <a:ext cx="3697" cy="317"/>
            </a:xfrm>
            <a:prstGeom prst="rect">
              <a:avLst/>
            </a:prstGeom>
            <a:noFill/>
            <a:ln w="9525">
              <a:noFill/>
              <a:miter lim="800000"/>
              <a:headEnd/>
              <a:tailEnd/>
            </a:ln>
          </p:spPr>
          <p:txBody>
            <a:bodyPr>
              <a:spAutoFit/>
            </a:bodyPr>
            <a:lstStyle/>
            <a:p>
              <a:pPr algn="ctr" eaLnBrk="0" hangingPunct="0">
                <a:spcBef>
                  <a:spcPct val="50000"/>
                </a:spcBef>
                <a:defRPr/>
              </a:pPr>
              <a:endParaRPr lang="ru-RU" b="1" dirty="0">
                <a:solidFill>
                  <a:schemeClr val="bg1"/>
                </a:solidFill>
                <a:effectLst>
                  <a:outerShdw blurRad="38100" dist="38100" dir="2700000" algn="tl">
                    <a:srgbClr val="000000">
                      <a:alpha val="43137"/>
                    </a:srgbClr>
                  </a:outerShdw>
                </a:effectLst>
                <a:latin typeface="Arial Narrow" pitchFamily="3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8" presetClass="entr" presetSubtype="12" fill="hold" grpId="0" nodeType="afterEffect">
                                  <p:stCondLst>
                                    <p:cond delay="4000"/>
                                  </p:stCondLst>
                                  <p:childTnLst>
                                    <p:set>
                                      <p:cBhvr>
                                        <p:cTn id="6" dur="1" fill="hold">
                                          <p:stCondLst>
                                            <p:cond delay="0"/>
                                          </p:stCondLst>
                                        </p:cTn>
                                        <p:tgtEl>
                                          <p:spTgt spid="25605"/>
                                        </p:tgtEl>
                                        <p:attrNameLst>
                                          <p:attrName>style.visibility</p:attrName>
                                        </p:attrNameLst>
                                      </p:cBhvr>
                                      <p:to>
                                        <p:strVal val="visible"/>
                                      </p:to>
                                    </p:set>
                                    <p:animEffect transition="in" filter="strips(downLeft)">
                                      <p:cBhvr>
                                        <p:cTn id="7" dur="500"/>
                                        <p:tgtEl>
                                          <p:spTgt spid="25605"/>
                                        </p:tgtEl>
                                      </p:cBhvr>
                                    </p:animEffect>
                                  </p:childTnLst>
                                </p:cTn>
                              </p:par>
                            </p:childTnLst>
                          </p:cTn>
                        </p:par>
                        <p:par>
                          <p:cTn id="8" fill="hold" nodeType="afterGroup">
                            <p:stCondLst>
                              <p:cond delay="4500"/>
                            </p:stCondLst>
                            <p:childTnLst>
                              <p:par>
                                <p:cTn id="9" presetID="22" presetClass="entr" presetSubtype="1" fill="hold" grpId="0" nodeType="afterEffect">
                                  <p:stCondLst>
                                    <p:cond delay="3000"/>
                                  </p:stCondLst>
                                  <p:childTnLst>
                                    <p:set>
                                      <p:cBhvr>
                                        <p:cTn id="10" dur="1" fill="hold">
                                          <p:stCondLst>
                                            <p:cond delay="0"/>
                                          </p:stCondLst>
                                        </p:cTn>
                                        <p:tgtEl>
                                          <p:spTgt spid="25603"/>
                                        </p:tgtEl>
                                        <p:attrNameLst>
                                          <p:attrName>style.visibility</p:attrName>
                                        </p:attrNameLst>
                                      </p:cBhvr>
                                      <p:to>
                                        <p:strVal val="visible"/>
                                      </p:to>
                                    </p:set>
                                    <p:animEffect transition="in" filter="wipe(up)">
                                      <p:cBhvr>
                                        <p:cTn id="11" dur="500"/>
                                        <p:tgtEl>
                                          <p:spTgt spid="25603"/>
                                        </p:tgtEl>
                                      </p:cBhvr>
                                    </p:animEffect>
                                  </p:childTnLst>
                                </p:cTn>
                              </p:par>
                            </p:childTnLst>
                          </p:cTn>
                        </p:par>
                        <p:par>
                          <p:cTn id="12" fill="hold" nodeType="afterGroup">
                            <p:stCondLst>
                              <p:cond delay="8000"/>
                            </p:stCondLst>
                            <p:childTnLst>
                              <p:par>
                                <p:cTn id="13" presetID="18" presetClass="entr" presetSubtype="6" fill="hold" grpId="0" nodeType="afterEffect">
                                  <p:stCondLst>
                                    <p:cond delay="4000"/>
                                  </p:stCondLst>
                                  <p:childTnLst>
                                    <p:set>
                                      <p:cBhvr>
                                        <p:cTn id="14" dur="1" fill="hold">
                                          <p:stCondLst>
                                            <p:cond delay="0"/>
                                          </p:stCondLst>
                                        </p:cTn>
                                        <p:tgtEl>
                                          <p:spTgt spid="25604"/>
                                        </p:tgtEl>
                                        <p:attrNameLst>
                                          <p:attrName>style.visibility</p:attrName>
                                        </p:attrNameLst>
                                      </p:cBhvr>
                                      <p:to>
                                        <p:strVal val="visible"/>
                                      </p:to>
                                    </p:set>
                                    <p:animEffect transition="in" filter="strips(downRight)">
                                      <p:cBhvr>
                                        <p:cTn id="15" dur="500"/>
                                        <p:tgtEl>
                                          <p:spTgt spid="25604"/>
                                        </p:tgtEl>
                                      </p:cBhvr>
                                    </p:animEffect>
                                  </p:childTnLst>
                                </p:cTn>
                              </p:par>
                            </p:childTnLst>
                          </p:cTn>
                        </p:par>
                        <p:par>
                          <p:cTn id="16" fill="hold" nodeType="afterGroup">
                            <p:stCondLst>
                              <p:cond delay="12500"/>
                            </p:stCondLst>
                            <p:childTnLst>
                              <p:par>
                                <p:cTn id="17" presetID="22" presetClass="entr" presetSubtype="1" fill="hold" nodeType="afterEffect">
                                  <p:stCondLst>
                                    <p:cond delay="4000"/>
                                  </p:stCondLst>
                                  <p:childTnLst>
                                    <p:set>
                                      <p:cBhvr>
                                        <p:cTn id="18" dur="1" fill="hold">
                                          <p:stCondLst>
                                            <p:cond delay="0"/>
                                          </p:stCondLst>
                                        </p:cTn>
                                        <p:tgtEl>
                                          <p:spTgt spid="2"/>
                                        </p:tgtEl>
                                        <p:attrNameLst>
                                          <p:attrName>style.visibility</p:attrName>
                                        </p:attrNameLst>
                                      </p:cBhvr>
                                      <p:to>
                                        <p:strVal val="visible"/>
                                      </p:to>
                                    </p:set>
                                    <p:animEffect transition="in" filter="wipe(up)">
                                      <p:cBhvr>
                                        <p:cTn id="19" dur="500"/>
                                        <p:tgtEl>
                                          <p:spTgt spid="2"/>
                                        </p:tgtEl>
                                      </p:cBhvr>
                                    </p:animEffect>
                                  </p:childTnLst>
                                </p:cTn>
                              </p:par>
                            </p:childTnLst>
                          </p:cTn>
                        </p:par>
                        <p:par>
                          <p:cTn id="20" fill="hold" nodeType="afterGroup">
                            <p:stCondLst>
                              <p:cond delay="17000"/>
                            </p:stCondLst>
                            <p:childTnLst>
                              <p:par>
                                <p:cTn id="21" presetID="22" presetClass="entr" presetSubtype="1" fill="hold" grpId="0" nodeType="afterEffect">
                                  <p:stCondLst>
                                    <p:cond delay="7000"/>
                                  </p:stCondLst>
                                  <p:childTnLst>
                                    <p:set>
                                      <p:cBhvr>
                                        <p:cTn id="22" dur="1" fill="hold">
                                          <p:stCondLst>
                                            <p:cond delay="0"/>
                                          </p:stCondLst>
                                        </p:cTn>
                                        <p:tgtEl>
                                          <p:spTgt spid="25611"/>
                                        </p:tgtEl>
                                        <p:attrNameLst>
                                          <p:attrName>style.visibility</p:attrName>
                                        </p:attrNameLst>
                                      </p:cBhvr>
                                      <p:to>
                                        <p:strVal val="visible"/>
                                      </p:to>
                                    </p:set>
                                    <p:animEffect transition="in" filter="wipe(up)">
                                      <p:cBhvr>
                                        <p:cTn id="23" dur="500"/>
                                        <p:tgtEl>
                                          <p:spTgt spid="25611"/>
                                        </p:tgtEl>
                                      </p:cBhvr>
                                    </p:animEffect>
                                  </p:childTnLst>
                                </p:cTn>
                              </p:par>
                            </p:childTnLst>
                          </p:cTn>
                        </p:par>
                        <p:par>
                          <p:cTn id="24" fill="hold" nodeType="afterGroup">
                            <p:stCondLst>
                              <p:cond delay="24500"/>
                            </p:stCondLst>
                            <p:childTnLst>
                              <p:par>
                                <p:cTn id="25" presetID="22" presetClass="entr" presetSubtype="1" fill="hold" grpId="0" nodeType="afterEffect">
                                  <p:stCondLst>
                                    <p:cond delay="0"/>
                                  </p:stCondLst>
                                  <p:childTnLst>
                                    <p:set>
                                      <p:cBhvr>
                                        <p:cTn id="26" dur="1" fill="hold">
                                          <p:stCondLst>
                                            <p:cond delay="0"/>
                                          </p:stCondLst>
                                        </p:cTn>
                                        <p:tgtEl>
                                          <p:spTgt spid="25610"/>
                                        </p:tgtEl>
                                        <p:attrNameLst>
                                          <p:attrName>style.visibility</p:attrName>
                                        </p:attrNameLst>
                                      </p:cBhvr>
                                      <p:to>
                                        <p:strVal val="visible"/>
                                      </p:to>
                                    </p:set>
                                    <p:animEffect transition="in" filter="wipe(up)">
                                      <p:cBhvr>
                                        <p:cTn id="27" dur="500"/>
                                        <p:tgtEl>
                                          <p:spTgt spid="25610"/>
                                        </p:tgtEl>
                                      </p:cBhvr>
                                    </p:animEffect>
                                  </p:childTnLst>
                                </p:cTn>
                              </p:par>
                            </p:childTnLst>
                          </p:cTn>
                        </p:par>
                        <p:par>
                          <p:cTn id="28" fill="hold" nodeType="afterGroup">
                            <p:stCondLst>
                              <p:cond delay="25000"/>
                            </p:stCondLst>
                            <p:childTnLst>
                              <p:par>
                                <p:cTn id="29" presetID="22" presetClass="entr" presetSubtype="1" fill="hold" grpId="0" nodeType="afterEffect">
                                  <p:stCondLst>
                                    <p:cond delay="5000"/>
                                  </p:stCondLst>
                                  <p:childTnLst>
                                    <p:set>
                                      <p:cBhvr>
                                        <p:cTn id="30" dur="1" fill="hold">
                                          <p:stCondLst>
                                            <p:cond delay="0"/>
                                          </p:stCondLst>
                                        </p:cTn>
                                        <p:tgtEl>
                                          <p:spTgt spid="25608"/>
                                        </p:tgtEl>
                                        <p:attrNameLst>
                                          <p:attrName>style.visibility</p:attrName>
                                        </p:attrNameLst>
                                      </p:cBhvr>
                                      <p:to>
                                        <p:strVal val="visible"/>
                                      </p:to>
                                    </p:set>
                                    <p:animEffect transition="in" filter="wipe(up)">
                                      <p:cBhvr>
                                        <p:cTn id="31" dur="500"/>
                                        <p:tgtEl>
                                          <p:spTgt spid="25608"/>
                                        </p:tgtEl>
                                      </p:cBhvr>
                                    </p:animEffect>
                                  </p:childTnLst>
                                </p:cTn>
                              </p:par>
                            </p:childTnLst>
                          </p:cTn>
                        </p:par>
                        <p:par>
                          <p:cTn id="32" fill="hold" nodeType="afterGroup">
                            <p:stCondLst>
                              <p:cond delay="30500"/>
                            </p:stCondLst>
                            <p:childTnLst>
                              <p:par>
                                <p:cTn id="33" presetID="22" presetClass="entr" presetSubtype="1" fill="hold" grpId="0" nodeType="afterEffect">
                                  <p:stCondLst>
                                    <p:cond delay="0"/>
                                  </p:stCondLst>
                                  <p:childTnLst>
                                    <p:set>
                                      <p:cBhvr>
                                        <p:cTn id="34" dur="1" fill="hold">
                                          <p:stCondLst>
                                            <p:cond delay="0"/>
                                          </p:stCondLst>
                                        </p:cTn>
                                        <p:tgtEl>
                                          <p:spTgt spid="25606"/>
                                        </p:tgtEl>
                                        <p:attrNameLst>
                                          <p:attrName>style.visibility</p:attrName>
                                        </p:attrNameLst>
                                      </p:cBhvr>
                                      <p:to>
                                        <p:strVal val="visible"/>
                                      </p:to>
                                    </p:set>
                                    <p:animEffect transition="in" filter="wipe(up)">
                                      <p:cBhvr>
                                        <p:cTn id="35" dur="500"/>
                                        <p:tgtEl>
                                          <p:spTgt spid="25606"/>
                                        </p:tgtEl>
                                      </p:cBhvr>
                                    </p:animEffect>
                                  </p:childTnLst>
                                </p:cTn>
                              </p:par>
                            </p:childTnLst>
                          </p:cTn>
                        </p:par>
                        <p:par>
                          <p:cTn id="36" fill="hold" nodeType="afterGroup">
                            <p:stCondLst>
                              <p:cond delay="31000"/>
                            </p:stCondLst>
                            <p:childTnLst>
                              <p:par>
                                <p:cTn id="37" presetID="22" presetClass="entr" presetSubtype="1" fill="hold" grpId="0" nodeType="afterEffect">
                                  <p:stCondLst>
                                    <p:cond delay="5000"/>
                                  </p:stCondLst>
                                  <p:childTnLst>
                                    <p:set>
                                      <p:cBhvr>
                                        <p:cTn id="38" dur="1" fill="hold">
                                          <p:stCondLst>
                                            <p:cond delay="0"/>
                                          </p:stCondLst>
                                        </p:cTn>
                                        <p:tgtEl>
                                          <p:spTgt spid="25609"/>
                                        </p:tgtEl>
                                        <p:attrNameLst>
                                          <p:attrName>style.visibility</p:attrName>
                                        </p:attrNameLst>
                                      </p:cBhvr>
                                      <p:to>
                                        <p:strVal val="visible"/>
                                      </p:to>
                                    </p:set>
                                    <p:animEffect transition="in" filter="wipe(up)">
                                      <p:cBhvr>
                                        <p:cTn id="39" dur="500"/>
                                        <p:tgtEl>
                                          <p:spTgt spid="25609"/>
                                        </p:tgtEl>
                                      </p:cBhvr>
                                    </p:animEffect>
                                  </p:childTnLst>
                                </p:cTn>
                              </p:par>
                            </p:childTnLst>
                          </p:cTn>
                        </p:par>
                        <p:par>
                          <p:cTn id="40" fill="hold" nodeType="afterGroup">
                            <p:stCondLst>
                              <p:cond delay="36500"/>
                            </p:stCondLst>
                            <p:childTnLst>
                              <p:par>
                                <p:cTn id="41" presetID="22" presetClass="entr" presetSubtype="1" fill="hold" grpId="0" nodeType="afterEffect">
                                  <p:stCondLst>
                                    <p:cond delay="0"/>
                                  </p:stCondLst>
                                  <p:childTnLst>
                                    <p:set>
                                      <p:cBhvr>
                                        <p:cTn id="42" dur="1" fill="hold">
                                          <p:stCondLst>
                                            <p:cond delay="0"/>
                                          </p:stCondLst>
                                        </p:cTn>
                                        <p:tgtEl>
                                          <p:spTgt spid="25607"/>
                                        </p:tgtEl>
                                        <p:attrNameLst>
                                          <p:attrName>style.visibility</p:attrName>
                                        </p:attrNameLst>
                                      </p:cBhvr>
                                      <p:to>
                                        <p:strVal val="visible"/>
                                      </p:to>
                                    </p:set>
                                    <p:animEffect transition="in" filter="wipe(up)">
                                      <p:cBhvr>
                                        <p:cTn id="43" dur="500"/>
                                        <p:tgtEl>
                                          <p:spTgt spid="256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nimBg="1"/>
      <p:bldP spid="25604" grpId="0" animBg="1"/>
      <p:bldP spid="25605" grpId="0" animBg="1"/>
      <p:bldP spid="25606" grpId="0" animBg="1" autoUpdateAnimBg="0"/>
      <p:bldP spid="25607" grpId="0" animBg="1" autoUpdateAnimBg="0"/>
      <p:bldP spid="25608" grpId="0" animBg="1"/>
      <p:bldP spid="25609" grpId="0" animBg="1"/>
      <p:bldP spid="25610" grpId="0" animBg="1" autoUpdateAnimBg="0"/>
      <p:bldP spid="25611"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ext Box 3"/>
          <p:cNvSpPr txBox="1">
            <a:spLocks noChangeArrowheads="1"/>
          </p:cNvSpPr>
          <p:nvPr/>
        </p:nvSpPr>
        <p:spPr bwMode="auto">
          <a:xfrm>
            <a:off x="762000" y="533400"/>
            <a:ext cx="8001000" cy="457200"/>
          </a:xfrm>
          <a:prstGeom prst="rect">
            <a:avLst/>
          </a:prstGeom>
          <a:noFill/>
          <a:ln w="9525">
            <a:noFill/>
            <a:miter lim="800000"/>
            <a:headEnd/>
            <a:tailEnd/>
          </a:ln>
        </p:spPr>
        <p:txBody>
          <a:bodyPr>
            <a:spAutoFit/>
          </a:bodyPr>
          <a:lstStyle/>
          <a:p>
            <a:pPr eaLnBrk="0" hangingPunct="0">
              <a:spcBef>
                <a:spcPct val="50000"/>
              </a:spcBef>
            </a:pPr>
            <a:endParaRPr lang="ru-RU" altLang="ru-RU"/>
          </a:p>
        </p:txBody>
      </p:sp>
      <p:sp>
        <p:nvSpPr>
          <p:cNvPr id="44036" name="Text Box 4"/>
          <p:cNvSpPr txBox="1">
            <a:spLocks noChangeArrowheads="1"/>
          </p:cNvSpPr>
          <p:nvPr/>
        </p:nvSpPr>
        <p:spPr bwMode="auto">
          <a:xfrm>
            <a:off x="1043608" y="764704"/>
            <a:ext cx="7920880" cy="1373188"/>
          </a:xfrm>
          <a:prstGeom prst="rect">
            <a:avLst/>
          </a:prstGeom>
          <a:noFill/>
          <a:ln w="9525">
            <a:noFill/>
            <a:miter lim="800000"/>
            <a:headEnd/>
            <a:tailEnd/>
          </a:ln>
          <a:effectLst>
            <a:outerShdw dist="38100" algn="ctr" rotWithShape="0">
              <a:schemeClr val="tx1"/>
            </a:outerShdw>
          </a:effectLst>
        </p:spPr>
        <p:txBody>
          <a:bodyPr wrap="square">
            <a:spAutoFit/>
          </a:bodyPr>
          <a:lstStyle/>
          <a:p>
            <a:pPr algn="ctr" eaLnBrk="0" hangingPunct="0">
              <a:spcBef>
                <a:spcPct val="50000"/>
              </a:spcBef>
              <a:defRPr/>
            </a:pPr>
            <a:r>
              <a:rPr lang="ru-RU" sz="2800" b="1" dirty="0">
                <a:solidFill>
                  <a:srgbClr val="00B050"/>
                </a:solidFill>
                <a:effectLst>
                  <a:outerShdw blurRad="38100" dist="38100" dir="2700000" algn="tl">
                    <a:srgbClr val="000000">
                      <a:alpha val="43137"/>
                    </a:srgbClr>
                  </a:outerShdw>
                </a:effectLst>
                <a:latin typeface="Arial" pitchFamily="34" charset="0"/>
                <a:cs typeface="Arial" pitchFamily="34" charset="0"/>
              </a:rPr>
              <a:t>Поддержание силами всех специалистов - участников (субъектов) образовательного процесса равновесной ситуации между</a:t>
            </a:r>
          </a:p>
        </p:txBody>
      </p:sp>
      <p:sp>
        <p:nvSpPr>
          <p:cNvPr id="10" name="Прямоугольник 9"/>
          <p:cNvSpPr/>
          <p:nvPr/>
        </p:nvSpPr>
        <p:spPr>
          <a:xfrm>
            <a:off x="899592" y="3068960"/>
            <a:ext cx="3456384" cy="1938992"/>
          </a:xfrm>
          <a:prstGeom prst="rect">
            <a:avLst/>
          </a:prstGeom>
        </p:spPr>
        <p:txBody>
          <a:bodyPr wrap="square">
            <a:spAutoFit/>
          </a:bodyPr>
          <a:lstStyle/>
          <a:p>
            <a:pPr algn="ctr"/>
            <a:r>
              <a:rPr lang="ru-RU" altLang="ru-RU" sz="2400" b="1" i="1" dirty="0" smtClean="0">
                <a:solidFill>
                  <a:srgbClr val="002060"/>
                </a:solidFill>
                <a:latin typeface="Arial Narrow" pitchFamily="34" charset="0"/>
              </a:rPr>
              <a:t>реальными возможностями ребенка по присвоению образовательных воздействий</a:t>
            </a:r>
            <a:endParaRPr lang="ru-RU" sz="2400" dirty="0">
              <a:solidFill>
                <a:srgbClr val="002060"/>
              </a:solidFill>
            </a:endParaRPr>
          </a:p>
        </p:txBody>
      </p:sp>
      <p:sp>
        <p:nvSpPr>
          <p:cNvPr id="11" name="Прямоугольник 10"/>
          <p:cNvSpPr/>
          <p:nvPr/>
        </p:nvSpPr>
        <p:spPr>
          <a:xfrm>
            <a:off x="4932040" y="3068960"/>
            <a:ext cx="3995936" cy="2677656"/>
          </a:xfrm>
          <a:prstGeom prst="rect">
            <a:avLst/>
          </a:prstGeom>
        </p:spPr>
        <p:txBody>
          <a:bodyPr wrap="square">
            <a:spAutoFit/>
          </a:bodyPr>
          <a:lstStyle/>
          <a:p>
            <a:pPr algn="ctr"/>
            <a:r>
              <a:rPr lang="ru-RU" altLang="ru-RU" sz="2400" b="1" i="1" dirty="0" smtClean="0">
                <a:solidFill>
                  <a:srgbClr val="002060"/>
                </a:solidFill>
                <a:latin typeface="Arial Narrow" pitchFamily="34" charset="0"/>
              </a:rPr>
              <a:t>и объемом, динамическими показателями этих образовательных воздействий со стороны педагогов, родителей, других субъектов образовательного процесса</a:t>
            </a:r>
            <a:endParaRPr lang="ru-RU" sz="2400" dirty="0">
              <a:solidFill>
                <a:srgbClr val="002060"/>
              </a:solidFill>
            </a:endParaRPr>
          </a:p>
        </p:txBody>
      </p:sp>
      <p:cxnSp>
        <p:nvCxnSpPr>
          <p:cNvPr id="13" name="Прямая со стрелкой 12"/>
          <p:cNvCxnSpPr/>
          <p:nvPr/>
        </p:nvCxnSpPr>
        <p:spPr>
          <a:xfrm flipH="1">
            <a:off x="3131840" y="2132856"/>
            <a:ext cx="5400600" cy="864096"/>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cxnSp>
        <p:nvCxnSpPr>
          <p:cNvPr id="15" name="Прямая со стрелкой 14"/>
          <p:cNvCxnSpPr/>
          <p:nvPr/>
        </p:nvCxnSpPr>
        <p:spPr>
          <a:xfrm flipH="1">
            <a:off x="6228184" y="2204864"/>
            <a:ext cx="2232248" cy="864096"/>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6" presetClass="entr" presetSubtype="37" fill="hold" grpId="0" nodeType="afterEffect">
                                  <p:stCondLst>
                                    <p:cond delay="2000"/>
                                  </p:stCondLst>
                                  <p:childTnLst>
                                    <p:set>
                                      <p:cBhvr>
                                        <p:cTn id="6" dur="1" fill="hold">
                                          <p:stCondLst>
                                            <p:cond delay="0"/>
                                          </p:stCondLst>
                                        </p:cTn>
                                        <p:tgtEl>
                                          <p:spTgt spid="44036"/>
                                        </p:tgtEl>
                                        <p:attrNameLst>
                                          <p:attrName>style.visibility</p:attrName>
                                        </p:attrNameLst>
                                      </p:cBhvr>
                                      <p:to>
                                        <p:strVal val="visible"/>
                                      </p:to>
                                    </p:set>
                                    <p:animEffect transition="in" filter="barn(outVertical)">
                                      <p:cBhvr>
                                        <p:cTn id="7" dur="500"/>
                                        <p:tgtEl>
                                          <p:spTgt spid="440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03648" y="476672"/>
            <a:ext cx="7498080" cy="4800600"/>
          </a:xfrm>
        </p:spPr>
        <p:txBody>
          <a:bodyPr>
            <a:normAutofit fontScale="70000" lnSpcReduction="20000"/>
          </a:bodyPr>
          <a:lstStyle/>
          <a:p>
            <a:pPr>
              <a:buNone/>
            </a:pPr>
            <a:r>
              <a:rPr lang="ru-RU" b="1" dirty="0" smtClean="0">
                <a:solidFill>
                  <a:srgbClr val="002060"/>
                </a:solidFill>
              </a:rPr>
              <a:t>Приоритетным положением, обеспечивающим успешную социализацию людей с ограниченными возможностями, является выявление и анализ проблем, возникающих в ее процессе, а также определение эффективного инструментария их диагностики, коррекции, реабилитации и профилактики.</a:t>
            </a:r>
            <a:r>
              <a:rPr lang="ru-RU" dirty="0" smtClean="0">
                <a:solidFill>
                  <a:srgbClr val="002060"/>
                </a:solidFill>
              </a:rPr>
              <a:t> </a:t>
            </a:r>
            <a:r>
              <a:rPr lang="ru-RU" b="1" dirty="0" smtClean="0">
                <a:solidFill>
                  <a:srgbClr val="002060"/>
                </a:solidFill>
              </a:rPr>
              <a:t>Инструментарий реабилитации проблем процесса социализации базируется на экзистенционально-гуманистическом (опытном) направлении в психологии и педагогике</a:t>
            </a:r>
            <a:r>
              <a:rPr lang="ru-RU" dirty="0" smtClean="0">
                <a:solidFill>
                  <a:srgbClr val="002060"/>
                </a:solidFill>
              </a:rPr>
              <a:t>. </a:t>
            </a:r>
          </a:p>
          <a:p>
            <a:pPr>
              <a:buNone/>
            </a:pPr>
            <a:endParaRPr lang="ru-RU" b="1" dirty="0" smtClean="0">
              <a:solidFill>
                <a:srgbClr val="002060"/>
              </a:solidFill>
            </a:endParaRPr>
          </a:p>
          <a:p>
            <a:pPr>
              <a:buNone/>
            </a:pPr>
            <a:r>
              <a:rPr lang="ru-RU" b="1" dirty="0" smtClean="0">
                <a:solidFill>
                  <a:srgbClr val="002060"/>
                </a:solidFill>
              </a:rPr>
              <a:t>Именно в этом направлении человек воспринимается как </a:t>
            </a:r>
            <a:r>
              <a:rPr lang="ru-RU" b="1" dirty="0" smtClean="0">
                <a:solidFill>
                  <a:srgbClr val="C00000"/>
                </a:solidFill>
              </a:rPr>
              <a:t>существо активное, способное к саморазвитию и самосовершенствованию, повышающее свои возможности, почти с безграничной способностью к позитивному росту</a:t>
            </a:r>
            <a:r>
              <a:rPr lang="ru-RU" b="1" dirty="0" smtClean="0">
                <a:solidFill>
                  <a:srgbClr val="002060"/>
                </a:solidFill>
              </a:rPr>
              <a:t>. </a:t>
            </a:r>
            <a:endParaRPr lang="ru-RU" dirty="0">
              <a:solidFill>
                <a:srgbClr val="002060"/>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475656" y="620688"/>
            <a:ext cx="7498080" cy="4800600"/>
          </a:xfrm>
        </p:spPr>
        <p:txBody>
          <a:bodyPr>
            <a:normAutofit fontScale="77500" lnSpcReduction="20000"/>
          </a:bodyPr>
          <a:lstStyle/>
          <a:p>
            <a:pPr>
              <a:buNone/>
            </a:pPr>
            <a:r>
              <a:rPr lang="ru-RU" i="1" dirty="0" smtClean="0"/>
              <a:t>Ориентация на:</a:t>
            </a:r>
          </a:p>
          <a:p>
            <a:pPr>
              <a:buFontTx/>
              <a:buChar char="-"/>
            </a:pPr>
            <a:r>
              <a:rPr lang="ru-RU" dirty="0" smtClean="0"/>
              <a:t>личностный рост человека, </a:t>
            </a:r>
          </a:p>
          <a:p>
            <a:pPr>
              <a:buFontTx/>
              <a:buChar char="-"/>
            </a:pPr>
            <a:r>
              <a:rPr lang="ru-RU" dirty="0" smtClean="0"/>
              <a:t>пробуждение его скрытых возможностей,</a:t>
            </a:r>
          </a:p>
          <a:p>
            <a:pPr>
              <a:buFontTx/>
              <a:buChar char="-"/>
            </a:pPr>
            <a:r>
              <a:rPr lang="ru-RU" dirty="0" smtClean="0"/>
              <a:t> осознание своих потребностей,  </a:t>
            </a:r>
          </a:p>
          <a:p>
            <a:pPr>
              <a:buFontTx/>
              <a:buChar char="-"/>
            </a:pPr>
            <a:r>
              <a:rPr lang="ru-RU" dirty="0" smtClean="0"/>
              <a:t>открытие для себя человеком адекватного смысла жизни, </a:t>
            </a:r>
          </a:p>
          <a:p>
            <a:pPr>
              <a:buFontTx/>
              <a:buChar char="-"/>
            </a:pPr>
            <a:r>
              <a:rPr lang="ru-RU" dirty="0" smtClean="0"/>
              <a:t>нахождение смысла жизни своего существования в ситуациях, представляющихся ему безвыходными.  </a:t>
            </a:r>
          </a:p>
          <a:p>
            <a:pPr>
              <a:buFontTx/>
              <a:buChar char="-"/>
            </a:pPr>
            <a:endParaRPr lang="ru-RU" dirty="0" smtClean="0"/>
          </a:p>
          <a:p>
            <a:pPr algn="ctr">
              <a:buNone/>
            </a:pPr>
            <a:r>
              <a:rPr lang="ru-RU" b="1" dirty="0" smtClean="0">
                <a:solidFill>
                  <a:srgbClr val="C00000"/>
                </a:solidFill>
              </a:rPr>
              <a:t>Формируем навыки межличностного общения, социальной активности,  чувства значимости жизни. </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260648"/>
            <a:ext cx="7498080" cy="5904656"/>
          </a:xfrm>
        </p:spPr>
        <p:txBody>
          <a:bodyPr>
            <a:normAutofit fontScale="85000" lnSpcReduction="10000"/>
          </a:bodyPr>
          <a:lstStyle/>
          <a:p>
            <a:pPr algn="ctr">
              <a:buNone/>
            </a:pPr>
            <a:r>
              <a:rPr lang="ru-RU" b="1" dirty="0" smtClean="0">
                <a:solidFill>
                  <a:srgbClr val="C00000"/>
                </a:solidFill>
              </a:rPr>
              <a:t>Нормативно-правовая основа для организации образования лиц с ОВЗ, детей с инвалидностью, в Российской Федерации составляют документы нескольких уровней:</a:t>
            </a:r>
          </a:p>
          <a:p>
            <a:r>
              <a:rPr lang="ru-RU" dirty="0" smtClean="0">
                <a:solidFill>
                  <a:srgbClr val="002060"/>
                </a:solidFill>
              </a:rPr>
              <a:t>международные (подписанные СССР или Российской Федерацией);</a:t>
            </a:r>
          </a:p>
          <a:p>
            <a:r>
              <a:rPr lang="ru-RU" dirty="0" smtClean="0">
                <a:solidFill>
                  <a:srgbClr val="002060"/>
                </a:solidFill>
              </a:rPr>
              <a:t>федеральные (Конституция, законы, кодексы – семейный, гражданский и др.);</a:t>
            </a:r>
          </a:p>
          <a:p>
            <a:r>
              <a:rPr lang="ru-RU" dirty="0" smtClean="0">
                <a:solidFill>
                  <a:srgbClr val="002060"/>
                </a:solidFill>
              </a:rPr>
              <a:t>правительственные (постановления, распоряжения);</a:t>
            </a:r>
          </a:p>
          <a:p>
            <a:r>
              <a:rPr lang="ru-RU" dirty="0" smtClean="0">
                <a:solidFill>
                  <a:srgbClr val="002060"/>
                </a:solidFill>
              </a:rPr>
              <a:t>ведомственные (Министерства образования СССР и Российской Федерации и др.);</a:t>
            </a:r>
          </a:p>
          <a:p>
            <a:r>
              <a:rPr lang="ru-RU" dirty="0" smtClean="0">
                <a:solidFill>
                  <a:srgbClr val="002060"/>
                </a:solidFill>
              </a:rPr>
              <a:t>региональные (правительственные и ведомственные).</a:t>
            </a:r>
          </a:p>
          <a:p>
            <a:endParaRPr lang="ru-RU"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827584" y="908720"/>
            <a:ext cx="4032448" cy="4663440"/>
          </a:xfrm>
        </p:spPr>
        <p:txBody>
          <a:bodyPr>
            <a:normAutofit fontScale="92500" lnSpcReduction="20000"/>
          </a:bodyPr>
          <a:lstStyle/>
          <a:p>
            <a:pPr algn="ctr">
              <a:buNone/>
            </a:pPr>
            <a:r>
              <a:rPr lang="ru-RU" b="1" dirty="0" smtClean="0">
                <a:solidFill>
                  <a:srgbClr val="FF0000"/>
                </a:solidFill>
              </a:rPr>
              <a:t>Инклюзивное образование в России. </a:t>
            </a:r>
            <a:r>
              <a:rPr lang="ru-RU" b="1" dirty="0" err="1" smtClean="0">
                <a:solidFill>
                  <a:srgbClr val="FF0000"/>
                </a:solidFill>
              </a:rPr>
              <a:t>Юнисеф</a:t>
            </a:r>
            <a:r>
              <a:rPr lang="ru-RU" b="1" dirty="0" smtClean="0">
                <a:solidFill>
                  <a:srgbClr val="FF0000"/>
                </a:solidFill>
              </a:rPr>
              <a:t>. Москва,                 2011 г.</a:t>
            </a:r>
            <a:endParaRPr lang="ru-RU" b="1" dirty="0">
              <a:solidFill>
                <a:srgbClr val="FF0000"/>
              </a:solidFill>
            </a:endParaRPr>
          </a:p>
        </p:txBody>
      </p:sp>
      <p:sp>
        <p:nvSpPr>
          <p:cNvPr id="4" name="Содержимое 3"/>
          <p:cNvSpPr>
            <a:spLocks noGrp="1"/>
          </p:cNvSpPr>
          <p:nvPr>
            <p:ph sz="half" idx="2"/>
          </p:nvPr>
        </p:nvSpPr>
        <p:spPr>
          <a:xfrm>
            <a:off x="4716016" y="404664"/>
            <a:ext cx="4217672" cy="5782776"/>
          </a:xfrm>
        </p:spPr>
        <p:txBody>
          <a:bodyPr>
            <a:normAutofit fontScale="92500" lnSpcReduction="20000"/>
          </a:bodyPr>
          <a:lstStyle/>
          <a:p>
            <a:pPr>
              <a:buNone/>
            </a:pPr>
            <a:r>
              <a:rPr lang="ru-RU" dirty="0" smtClean="0">
                <a:solidFill>
                  <a:srgbClr val="002060"/>
                </a:solidFill>
              </a:rPr>
              <a:t>В  пособии представлен опыт семи регионов и городов Российской Федерации по организации инклюзивного образовательного процесса:</a:t>
            </a:r>
          </a:p>
          <a:p>
            <a:pPr>
              <a:buNone/>
            </a:pPr>
            <a:r>
              <a:rPr lang="ru-RU" dirty="0" smtClean="0">
                <a:solidFill>
                  <a:srgbClr val="002060"/>
                </a:solidFill>
              </a:rPr>
              <a:t> - Республика Карелия,</a:t>
            </a:r>
          </a:p>
          <a:p>
            <a:pPr>
              <a:buFontTx/>
              <a:buChar char="-"/>
            </a:pPr>
            <a:r>
              <a:rPr lang="ru-RU" dirty="0" smtClean="0">
                <a:solidFill>
                  <a:srgbClr val="002060"/>
                </a:solidFill>
              </a:rPr>
              <a:t>Республика Коми и города Ухты, </a:t>
            </a:r>
          </a:p>
          <a:p>
            <a:pPr>
              <a:buFontTx/>
              <a:buChar char="-"/>
            </a:pPr>
            <a:r>
              <a:rPr lang="ru-RU" dirty="0" smtClean="0">
                <a:solidFill>
                  <a:srgbClr val="002060"/>
                </a:solidFill>
              </a:rPr>
              <a:t>Пермский край, </a:t>
            </a:r>
          </a:p>
          <a:p>
            <a:pPr>
              <a:buFontTx/>
              <a:buChar char="-"/>
            </a:pPr>
            <a:r>
              <a:rPr lang="ru-RU" dirty="0" smtClean="0">
                <a:solidFill>
                  <a:srgbClr val="002060"/>
                </a:solidFill>
              </a:rPr>
              <a:t>Архангельская область, </a:t>
            </a:r>
          </a:p>
          <a:p>
            <a:pPr>
              <a:buFontTx/>
              <a:buChar char="-"/>
            </a:pPr>
            <a:r>
              <a:rPr lang="ru-RU" dirty="0" smtClean="0">
                <a:solidFill>
                  <a:srgbClr val="002060"/>
                </a:solidFill>
              </a:rPr>
              <a:t>Самарская область,</a:t>
            </a:r>
          </a:p>
          <a:p>
            <a:pPr>
              <a:buFontTx/>
              <a:buChar char="-"/>
            </a:pPr>
            <a:r>
              <a:rPr lang="ru-RU" dirty="0" smtClean="0">
                <a:solidFill>
                  <a:srgbClr val="002060"/>
                </a:solidFill>
              </a:rPr>
              <a:t>город Москва, </a:t>
            </a:r>
          </a:p>
          <a:p>
            <a:pPr>
              <a:buFontTx/>
              <a:buChar char="-"/>
            </a:pPr>
            <a:r>
              <a:rPr lang="ru-RU" dirty="0" smtClean="0">
                <a:solidFill>
                  <a:srgbClr val="002060"/>
                </a:solidFill>
              </a:rPr>
              <a:t>город Томск</a:t>
            </a:r>
            <a:r>
              <a:rPr lang="ru-RU" dirty="0" smtClean="0"/>
              <a:t>.</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259632" y="404664"/>
            <a:ext cx="7704856" cy="6192688"/>
          </a:xfrm>
        </p:spPr>
        <p:txBody>
          <a:bodyPr>
            <a:normAutofit fontScale="62500" lnSpcReduction="20000"/>
          </a:bodyPr>
          <a:lstStyle/>
          <a:p>
            <a:pPr>
              <a:buNone/>
            </a:pPr>
            <a:r>
              <a:rPr lang="ru-RU" sz="3800" dirty="0" smtClean="0">
                <a:solidFill>
                  <a:srgbClr val="002060"/>
                </a:solidFill>
              </a:rPr>
              <a:t>Инклюзивное образование на территории РФ регулируется:</a:t>
            </a:r>
          </a:p>
          <a:p>
            <a:pPr>
              <a:buFontTx/>
              <a:buChar char="-"/>
            </a:pPr>
            <a:r>
              <a:rPr lang="ru-RU" sz="3800" dirty="0" smtClean="0">
                <a:solidFill>
                  <a:srgbClr val="002060"/>
                </a:solidFill>
              </a:rPr>
              <a:t>Конституцией РФ</a:t>
            </a:r>
          </a:p>
          <a:p>
            <a:pPr>
              <a:buFontTx/>
              <a:buChar char="-"/>
            </a:pPr>
            <a:r>
              <a:rPr lang="ru-RU" sz="3800" dirty="0" smtClean="0">
                <a:solidFill>
                  <a:srgbClr val="002060"/>
                </a:solidFill>
              </a:rPr>
              <a:t>федеральным законом «Об образовании»</a:t>
            </a:r>
          </a:p>
          <a:p>
            <a:pPr>
              <a:buFontTx/>
              <a:buChar char="-"/>
            </a:pPr>
            <a:r>
              <a:rPr lang="ru-RU" sz="3800" dirty="0" smtClean="0">
                <a:solidFill>
                  <a:srgbClr val="002060"/>
                </a:solidFill>
              </a:rPr>
              <a:t>федеральным законом «О социальной защите инвалидов в РФ»</a:t>
            </a:r>
          </a:p>
          <a:p>
            <a:pPr>
              <a:buFontTx/>
              <a:buChar char="-"/>
            </a:pPr>
            <a:r>
              <a:rPr lang="ru-RU" sz="3800" dirty="0" smtClean="0">
                <a:solidFill>
                  <a:srgbClr val="002060"/>
                </a:solidFill>
              </a:rPr>
              <a:t>Конвенцией о правах ребенка</a:t>
            </a:r>
          </a:p>
          <a:p>
            <a:pPr>
              <a:buFontTx/>
              <a:buChar char="-"/>
            </a:pPr>
            <a:r>
              <a:rPr lang="ru-RU" sz="3800" dirty="0" smtClean="0">
                <a:solidFill>
                  <a:srgbClr val="002060"/>
                </a:solidFill>
              </a:rPr>
              <a:t>Протоколом №1 Европейской конвенции о защите прав человека и основных свобод.</a:t>
            </a:r>
          </a:p>
          <a:p>
            <a:pPr>
              <a:buNone/>
            </a:pPr>
            <a:endParaRPr lang="ru-RU" sz="3800" dirty="0" smtClean="0">
              <a:solidFill>
                <a:srgbClr val="002060"/>
              </a:solidFill>
            </a:endParaRPr>
          </a:p>
          <a:p>
            <a:pPr>
              <a:buNone/>
            </a:pPr>
            <a:r>
              <a:rPr lang="ru-RU" sz="3800" dirty="0" smtClean="0">
                <a:solidFill>
                  <a:srgbClr val="002060"/>
                </a:solidFill>
              </a:rPr>
              <a:t>В 2008 году Россия подписала Конвенцию ООН                       «О правах инвалидов». </a:t>
            </a:r>
            <a:r>
              <a:rPr lang="ru-RU" sz="3800" b="1" dirty="0" smtClean="0">
                <a:solidFill>
                  <a:srgbClr val="C00000"/>
                </a:solidFill>
              </a:rPr>
              <a:t>В статье двадцать четвертой Конвенции говорится том, что в целях реализации права на образование государства-участники должны обеспечить инклюзивное образование на всех уровнях и обучение в течение всей жизни человека.</a:t>
            </a:r>
          </a:p>
          <a:p>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467</TotalTime>
  <Words>5642</Words>
  <Application>Microsoft Office PowerPoint</Application>
  <PresentationFormat>Экран (4:3)</PresentationFormat>
  <Paragraphs>449</Paragraphs>
  <Slides>80</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80</vt:i4>
      </vt:variant>
    </vt:vector>
  </HeadingPairs>
  <TitlesOfParts>
    <vt:vector size="81" baseType="lpstr">
      <vt:lpstr>Солнцестояние</vt:lpstr>
      <vt:lpstr>Инклюзивное образование                            в условиях обычной образовательной организации</vt:lpstr>
      <vt:lpstr>Слайд 2</vt:lpstr>
      <vt:lpstr>Слайд 3</vt:lpstr>
      <vt:lpstr>Слайд 4</vt:lpstr>
      <vt:lpstr>Слайд 5</vt:lpstr>
      <vt:lpstr>Слайд 6</vt:lpstr>
      <vt:lpstr>Слайд 7</vt:lpstr>
      <vt:lpstr>Слайд 8</vt:lpstr>
      <vt:lpstr>Слайд 9</vt:lpstr>
      <vt:lpstr>Слайд 10</vt:lpstr>
      <vt:lpstr>критерии, предъявляемые к государственной системе образования</vt:lpstr>
      <vt:lpstr>Слайд 12</vt:lpstr>
      <vt:lpstr>Слайд 13</vt:lpstr>
      <vt:lpstr>Слайд 14</vt:lpstr>
      <vt:lpstr>Различные подходы в образовании                          </vt:lpstr>
      <vt:lpstr>Слайд 16</vt:lpstr>
      <vt:lpstr>Слайд 17</vt:lpstr>
      <vt:lpstr>Различная организация системы образования: общее/специальное — интегрированное — инклюзивное</vt:lpstr>
      <vt:lpstr>Различная организация системы образования: общее/специальное — интегрированное — инклюзивное</vt:lpstr>
      <vt:lpstr>Различная организация системы образования: общее/специальное — интегрированное — инклюзивное</vt:lpstr>
      <vt:lpstr>Слайд 21</vt:lpstr>
      <vt:lpstr>Федеральный закон «Об образовании в Российской Федерации» № 273-ФЗ от 29 декабря 2012 года </vt:lpstr>
      <vt:lpstr>Слайд 23</vt:lpstr>
      <vt:lpstr>В статье 42 обозначено, что обучающимся, испытывающим трудности в освоении основных общеобразовательных программ, развитии и социальной адаптации, психолого-педагогическая, медицинская и социальная помощь оказывается в центрах психолого-педагогической, медицинской и социальной помощи (ЦППМСП), а также психологами, педагогами-психологами организаций, осуществляющих образовательную деятельность, в которых такие дети обучаются. </vt:lpstr>
      <vt:lpstr>  Восемь принципов инклюзивного образования:   </vt:lpstr>
      <vt:lpstr>Пожалуйста, раскройте на примерах из жизни или образовательной практики реализацию одного из принципов!</vt:lpstr>
      <vt:lpstr>Ценность человека не зависит от его способностей и достижений</vt:lpstr>
      <vt:lpstr>Каждый человек способен чувствовать и думать</vt:lpstr>
      <vt:lpstr>Каждый человек имеет право на общение и на то, чтобы быть услышанным</vt:lpstr>
      <vt:lpstr>Все люди нуждаются друг в друге</vt:lpstr>
      <vt:lpstr>Подлинное образование может осуществляться только в контексте реальных взаимоотношений</vt:lpstr>
      <vt:lpstr>Все люди нуждаются в поддержке и дружбе ровесников</vt:lpstr>
      <vt:lpstr>Для всех обучающихся достижение прогресса скорее может быть в том, что они могут делать, чем в том, что не могут</vt:lpstr>
      <vt:lpstr>Разнообразие усиливает все стороны жизни человека</vt:lpstr>
      <vt:lpstr>Комплекс  мер</vt:lpstr>
      <vt:lpstr>Опыт Пермского края</vt:lpstr>
      <vt:lpstr>Опыт г. Томска</vt:lpstr>
      <vt:lpstr>Результаты подготовки ребенка с ограниченными возможностями здоровья к обучению в общеобразовательных учреждениях:</vt:lpstr>
      <vt:lpstr>Психолого-педагогические группы.                          Варианты комплектования групп детей для проведения психологических занятий :    </vt:lpstr>
      <vt:lpstr>Слайд 40</vt:lpstr>
      <vt:lpstr>Слайд 41</vt:lpstr>
      <vt:lpstr>Психологический портрет ребенка </vt:lpstr>
      <vt:lpstr>Особенности возрастной психологии детей дошкольного возраста</vt:lpstr>
      <vt:lpstr>Психологический портрет ребенка </vt:lpstr>
      <vt:lpstr>Особенности возрастной психологии детей младшего школьного возраста</vt:lpstr>
      <vt:lpstr>Слайд 46</vt:lpstr>
      <vt:lpstr>Особенности возрастной психологии подростков</vt:lpstr>
      <vt:lpstr>Классификация  А.Р. Маллера, основой которой является характер нарушения, недостатка, различают следующие категории лиц с ограниченными возможностями: </vt:lpstr>
      <vt:lpstr>Слайд 49</vt:lpstr>
      <vt:lpstr>Классификация отклонений в развитии В.В. Лебединского</vt:lpstr>
      <vt:lpstr>Слайд 51</vt:lpstr>
      <vt:lpstr>Общие психологические особенности детей с ОВЗ</vt:lpstr>
      <vt:lpstr>Психологическая структура личности  концепция К.К. Платонова</vt:lpstr>
      <vt:lpstr>Основные факторы, влияющие на развитие ребенка с ОВЗ  </vt:lpstr>
      <vt:lpstr>Слайд 55</vt:lpstr>
      <vt:lpstr>Социализация детей с ОВЗ</vt:lpstr>
      <vt:lpstr>Социализация детей с ОВЗ</vt:lpstr>
      <vt:lpstr>История Анжелы                                                   (из рассказа родителя)</vt:lpstr>
      <vt:lpstr>Слайд 59</vt:lpstr>
      <vt:lpstr>Инструментарий для работы                              с родителями детей с ОВЗ. </vt:lpstr>
      <vt:lpstr>Слайд 61</vt:lpstr>
      <vt:lpstr>Слайд 62</vt:lpstr>
      <vt:lpstr>Слайд 63</vt:lpstr>
      <vt:lpstr>Развитие у педагогов взаимодействия с детьми ОВЗ</vt:lpstr>
      <vt:lpstr>Что важно педагогу!!!</vt:lpstr>
      <vt:lpstr>Слайд 66</vt:lpstr>
      <vt:lpstr>Пять основных принципов командной работы</vt:lpstr>
      <vt:lpstr>Пять параметров эффективности междисциплинарного взаимодействия:</vt:lpstr>
      <vt:lpstr>Основные аспекты междисциплинарного сопровождения и условия их эффективного решения</vt:lpstr>
      <vt:lpstr>Основные аспекты междисциплинарного сопровождения и условия их эффективного решения</vt:lpstr>
      <vt:lpstr>Основные аспекты междисциплинарного сопровождения и условия их эффективного решения</vt:lpstr>
      <vt:lpstr>Слайд 72</vt:lpstr>
      <vt:lpstr>Задачи деятельности психолого-медико-педагогического консилиума образовательной организации (ПМПк ОО)</vt:lpstr>
      <vt:lpstr>Слайд 74</vt:lpstr>
      <vt:lpstr>Виды консилиумной деятельности  и решаемые задачи</vt:lpstr>
      <vt:lpstr>Слайд 76</vt:lpstr>
      <vt:lpstr>Слайд 77</vt:lpstr>
      <vt:lpstr>Слайд 78</vt:lpstr>
      <vt:lpstr>Слайд 79</vt:lpstr>
      <vt:lpstr>Слайд 80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Вера</dc:creator>
  <cp:lastModifiedBy>Вера</cp:lastModifiedBy>
  <cp:revision>83</cp:revision>
  <dcterms:created xsi:type="dcterms:W3CDTF">2015-04-04T14:21:28Z</dcterms:created>
  <dcterms:modified xsi:type="dcterms:W3CDTF">2015-04-22T04:23:57Z</dcterms:modified>
</cp:coreProperties>
</file>